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3.xml" ContentType="application/vnd.openxmlformats-officedocument.presentationml.tags+xml"/>
  <Override PartName="/ppt/notesSlides/notesSlide11.xml" ContentType="application/vnd.openxmlformats-officedocument.presentationml.notesSlide+xml"/>
  <Override PartName="/ppt/tags/tag4.xml" ContentType="application/vnd.openxmlformats-officedocument.presentationml.tags+xml"/>
  <Override PartName="/ppt/notesSlides/notesSlide12.xml" ContentType="application/vnd.openxmlformats-officedocument.presentationml.notesSlide+xml"/>
  <Override PartName="/ppt/tags/tag5.xml" ContentType="application/vnd.openxmlformats-officedocument.presentationml.tags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742" r:id="rId4"/>
  </p:sldMasterIdLst>
  <p:notesMasterIdLst>
    <p:notesMasterId r:id="rId18"/>
  </p:notesMasterIdLst>
  <p:sldIdLst>
    <p:sldId id="257" r:id="rId5"/>
    <p:sldId id="329" r:id="rId6"/>
    <p:sldId id="344" r:id="rId7"/>
    <p:sldId id="341" r:id="rId8"/>
    <p:sldId id="301" r:id="rId9"/>
    <p:sldId id="342" r:id="rId10"/>
    <p:sldId id="346" r:id="rId11"/>
    <p:sldId id="330" r:id="rId12"/>
    <p:sldId id="348" r:id="rId13"/>
    <p:sldId id="343" r:id="rId14"/>
    <p:sldId id="314" r:id="rId15"/>
    <p:sldId id="315" r:id="rId16"/>
    <p:sldId id="316" r:id="rId17"/>
  </p:sldIdLst>
  <p:sldSz cx="9144000" cy="5143500" type="screen16x9"/>
  <p:notesSz cx="6797675" cy="9926638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Calibri Light" panose="020F0302020204030204" pitchFamily="34" charset="0"/>
      <p:regular r:id="rId23"/>
      <p:italic r:id="rId24"/>
    </p:embeddedFont>
    <p:embeddedFont>
      <p:font typeface="Corbel" panose="020B0503020204020204" pitchFamily="34" charset="0"/>
      <p:regular r:id="rId25"/>
      <p:bold r:id="rId26"/>
      <p:italic r:id="rId27"/>
      <p:boldItalic r:id="rId28"/>
    </p:embeddedFont>
    <p:embeddedFont>
      <p:font typeface="Oswald" panose="00000500000000000000" pitchFamily="2" charset="0"/>
      <p:regular r:id="rId29"/>
      <p:bold r:id="rId30"/>
    </p:embeddedFont>
    <p:embeddedFont>
      <p:font typeface="Source Sans Pro" panose="020B0503030403020204" pitchFamily="34" charset="0"/>
      <p:regular r:id="rId31"/>
      <p:bold r:id="rId32"/>
      <p:italic r:id="rId33"/>
      <p:boldItalic r:id="rId3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FF"/>
    <a:srgbClr val="0066FF"/>
    <a:srgbClr val="FF0000"/>
    <a:srgbClr val="00CCFF"/>
    <a:srgbClr val="969E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72316" autoAdjust="0"/>
  </p:normalViewPr>
  <p:slideViewPr>
    <p:cSldViewPr snapToGrid="0">
      <p:cViewPr varScale="1">
        <p:scale>
          <a:sx n="149" d="100"/>
          <a:sy n="149" d="100"/>
        </p:scale>
        <p:origin x="480" y="12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21" Type="http://schemas.openxmlformats.org/officeDocument/2006/relationships/font" Target="fonts/font3.fntdata"/><Relationship Id="rId34" Type="http://schemas.openxmlformats.org/officeDocument/2006/relationships/font" Target="fonts/font16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7.fntdata"/><Relationship Id="rId33" Type="http://schemas.openxmlformats.org/officeDocument/2006/relationships/font" Target="fonts/font15.fntdata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6.fntdata"/><Relationship Id="rId32" Type="http://schemas.openxmlformats.org/officeDocument/2006/relationships/font" Target="fonts/font14.fntdata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9963771-DAF8-488E-94BB-0B67C6BD49E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E6B9848-5CC6-4A55-8EFF-D57E8EA718A9}">
      <dgm:prSet phldr="0"/>
      <dgm:spPr/>
      <dgm:t>
        <a:bodyPr/>
        <a:lstStyle/>
        <a:p>
          <a:pPr rtl="0"/>
          <a:r>
            <a:rPr lang="en-GB">
              <a:latin typeface="Calibri Light" panose="020F0302020204030204"/>
            </a:rPr>
            <a:t>Top performing non selective school in Reading</a:t>
          </a:r>
          <a:endParaRPr lang="en-GB"/>
        </a:p>
      </dgm:t>
    </dgm:pt>
    <dgm:pt modelId="{3BE9AFF4-5CF6-4587-8E20-3DA53458BE8B}" type="parTrans" cxnId="{B6253221-0F46-461B-8627-712A6BE4FBC7}">
      <dgm:prSet/>
      <dgm:spPr/>
      <dgm:t>
        <a:bodyPr/>
        <a:lstStyle/>
        <a:p>
          <a:endParaRPr lang="en-US"/>
        </a:p>
      </dgm:t>
    </dgm:pt>
    <dgm:pt modelId="{09B605DA-CBC0-41E1-ACD9-6C0A3FD016F9}" type="sibTrans" cxnId="{B6253221-0F46-461B-8627-712A6BE4FBC7}">
      <dgm:prSet/>
      <dgm:spPr/>
      <dgm:t>
        <a:bodyPr/>
        <a:lstStyle/>
        <a:p>
          <a:endParaRPr lang="en-US"/>
        </a:p>
      </dgm:t>
    </dgm:pt>
    <dgm:pt modelId="{64334A09-F359-4AC9-9548-DBEA0EEA90FC}">
      <dgm:prSet/>
      <dgm:spPr/>
      <dgm:t>
        <a:bodyPr/>
        <a:lstStyle/>
        <a:p>
          <a:pPr rtl="0"/>
          <a:r>
            <a:rPr lang="en-GB"/>
            <a:t>Attainment is </a:t>
          </a:r>
          <a:r>
            <a:rPr lang="en-GB">
              <a:latin typeface="Calibri Light" panose="020F0302020204030204"/>
            </a:rPr>
            <a:t>significantly</a:t>
          </a:r>
          <a:r>
            <a:rPr lang="en-GB"/>
            <a:t> above national</a:t>
          </a:r>
          <a:r>
            <a:rPr lang="en-GB">
              <a:latin typeface="Calibri Light" panose="020F0302020204030204"/>
            </a:rPr>
            <a:t> average</a:t>
          </a:r>
          <a:endParaRPr lang="en-US"/>
        </a:p>
      </dgm:t>
    </dgm:pt>
    <dgm:pt modelId="{8CB3AEA8-0A22-4D54-B848-7B1F750F04F3}" type="parTrans" cxnId="{832DC750-B2F6-4A1B-8F0A-BA6530BA96C6}">
      <dgm:prSet/>
      <dgm:spPr/>
      <dgm:t>
        <a:bodyPr/>
        <a:lstStyle/>
        <a:p>
          <a:endParaRPr lang="en-US"/>
        </a:p>
      </dgm:t>
    </dgm:pt>
    <dgm:pt modelId="{58CBDDB4-623E-4ACF-9620-0C66058885C7}" type="sibTrans" cxnId="{832DC750-B2F6-4A1B-8F0A-BA6530BA96C6}">
      <dgm:prSet/>
      <dgm:spPr/>
      <dgm:t>
        <a:bodyPr/>
        <a:lstStyle/>
        <a:p>
          <a:endParaRPr lang="en-US"/>
        </a:p>
      </dgm:t>
    </dgm:pt>
    <dgm:pt modelId="{63BDC7F3-00A2-4F87-9D88-D8A19E22B8CB}">
      <dgm:prSet/>
      <dgm:spPr/>
      <dgm:t>
        <a:bodyPr/>
        <a:lstStyle/>
        <a:p>
          <a:pPr rtl="0"/>
          <a:r>
            <a:rPr lang="en-GB"/>
            <a:t>Progress is </a:t>
          </a:r>
          <a:r>
            <a:rPr lang="en-GB">
              <a:latin typeface="Calibri Light" panose="020F0302020204030204"/>
            </a:rPr>
            <a:t>significantly</a:t>
          </a:r>
          <a:r>
            <a:rPr lang="en-GB"/>
            <a:t> above national</a:t>
          </a:r>
          <a:r>
            <a:rPr lang="en-GB">
              <a:latin typeface="Calibri Light" panose="020F0302020204030204"/>
            </a:rPr>
            <a:t> average</a:t>
          </a:r>
          <a:endParaRPr lang="en-US"/>
        </a:p>
      </dgm:t>
    </dgm:pt>
    <dgm:pt modelId="{4DF49D6B-9361-48E5-A4CF-9AC6A637E4E6}" type="parTrans" cxnId="{8F7577FF-316C-47EB-8EA9-B09B1E82801B}">
      <dgm:prSet/>
      <dgm:spPr/>
      <dgm:t>
        <a:bodyPr/>
        <a:lstStyle/>
        <a:p>
          <a:endParaRPr lang="en-US"/>
        </a:p>
      </dgm:t>
    </dgm:pt>
    <dgm:pt modelId="{5A909E19-4FB6-4253-A7F0-C997AA4105E5}" type="sibTrans" cxnId="{8F7577FF-316C-47EB-8EA9-B09B1E82801B}">
      <dgm:prSet/>
      <dgm:spPr/>
      <dgm:t>
        <a:bodyPr/>
        <a:lstStyle/>
        <a:p>
          <a:endParaRPr lang="en-US"/>
        </a:p>
      </dgm:t>
    </dgm:pt>
    <dgm:pt modelId="{C5E18A2F-13C8-486D-AE6E-F34D7C913AE5}">
      <dgm:prSet/>
      <dgm:spPr/>
      <dgm:t>
        <a:bodyPr/>
        <a:lstStyle/>
        <a:p>
          <a:pPr rtl="0"/>
          <a:r>
            <a:rPr lang="en-GB"/>
            <a:t>Attendance is </a:t>
          </a:r>
          <a:r>
            <a:rPr lang="en-GB">
              <a:latin typeface="Calibri Light" panose="020F0302020204030204"/>
            </a:rPr>
            <a:t>significantly</a:t>
          </a:r>
          <a:r>
            <a:rPr lang="en-GB"/>
            <a:t> above national</a:t>
          </a:r>
          <a:r>
            <a:rPr lang="en-GB">
              <a:latin typeface="Calibri Light" panose="020F0302020204030204"/>
            </a:rPr>
            <a:t> average</a:t>
          </a:r>
          <a:endParaRPr lang="en-US"/>
        </a:p>
      </dgm:t>
    </dgm:pt>
    <dgm:pt modelId="{011267D0-DD86-4804-8028-7358047B411A}" type="parTrans" cxnId="{31F53DD4-C1E6-4BBE-9629-1C60D7348657}">
      <dgm:prSet/>
      <dgm:spPr/>
      <dgm:t>
        <a:bodyPr/>
        <a:lstStyle/>
        <a:p>
          <a:endParaRPr lang="en-US"/>
        </a:p>
      </dgm:t>
    </dgm:pt>
    <dgm:pt modelId="{0267EEBD-4E7C-46BE-9447-D7268D7D5EF1}" type="sibTrans" cxnId="{31F53DD4-C1E6-4BBE-9629-1C60D7348657}">
      <dgm:prSet/>
      <dgm:spPr/>
      <dgm:t>
        <a:bodyPr/>
        <a:lstStyle/>
        <a:p>
          <a:endParaRPr lang="en-US"/>
        </a:p>
      </dgm:t>
    </dgm:pt>
    <dgm:pt modelId="{37AD5A38-27B0-424A-BD7E-E651036902BB}">
      <dgm:prSet/>
      <dgm:spPr/>
      <dgm:t>
        <a:bodyPr/>
        <a:lstStyle/>
        <a:p>
          <a:r>
            <a:rPr lang="en-GB"/>
            <a:t>95% of pupils "behaviour is good"</a:t>
          </a:r>
          <a:endParaRPr lang="en-US"/>
        </a:p>
      </dgm:t>
    </dgm:pt>
    <dgm:pt modelId="{AB509CA6-6412-43AD-88B3-61EE8F2A53F6}" type="parTrans" cxnId="{3FD230E2-5ED3-41CD-B031-A94E695D0E29}">
      <dgm:prSet/>
      <dgm:spPr/>
      <dgm:t>
        <a:bodyPr/>
        <a:lstStyle/>
        <a:p>
          <a:endParaRPr lang="en-US"/>
        </a:p>
      </dgm:t>
    </dgm:pt>
    <dgm:pt modelId="{53E96DBB-B658-452C-B4AD-F96DA45A4224}" type="sibTrans" cxnId="{3FD230E2-5ED3-41CD-B031-A94E695D0E29}">
      <dgm:prSet/>
      <dgm:spPr/>
      <dgm:t>
        <a:bodyPr/>
        <a:lstStyle/>
        <a:p>
          <a:endParaRPr lang="en-US"/>
        </a:p>
      </dgm:t>
    </dgm:pt>
    <dgm:pt modelId="{A240B611-3A0E-4CF3-A1A9-B9538AEC3BEE}">
      <dgm:prSet/>
      <dgm:spPr/>
      <dgm:t>
        <a:bodyPr/>
        <a:lstStyle/>
        <a:p>
          <a:r>
            <a:rPr lang="en-GB">
              <a:solidFill>
                <a:schemeClr val="tx1"/>
              </a:solidFill>
            </a:rPr>
            <a:t>97% </a:t>
          </a:r>
          <a:r>
            <a:rPr lang="en-GB"/>
            <a:t>"I feel safe at school"</a:t>
          </a:r>
          <a:endParaRPr lang="en-US"/>
        </a:p>
      </dgm:t>
    </dgm:pt>
    <dgm:pt modelId="{E476CE76-30D5-4E64-8F54-0412008A85CF}" type="parTrans" cxnId="{731216B1-3163-4F7A-9DBE-1F6DE538D6C0}">
      <dgm:prSet/>
      <dgm:spPr/>
      <dgm:t>
        <a:bodyPr/>
        <a:lstStyle/>
        <a:p>
          <a:endParaRPr lang="en-US"/>
        </a:p>
      </dgm:t>
    </dgm:pt>
    <dgm:pt modelId="{A9541681-9E7A-47BE-9052-79617FD617A2}" type="sibTrans" cxnId="{731216B1-3163-4F7A-9DBE-1F6DE538D6C0}">
      <dgm:prSet/>
      <dgm:spPr/>
      <dgm:t>
        <a:bodyPr/>
        <a:lstStyle/>
        <a:p>
          <a:endParaRPr lang="en-US"/>
        </a:p>
      </dgm:t>
    </dgm:pt>
    <dgm:pt modelId="{53EBF32B-F233-49BE-9FD9-74DA53CEAA9C}" type="pres">
      <dgm:prSet presAssocID="{89963771-DAF8-488E-94BB-0B67C6BD49E0}" presName="linear" presStyleCnt="0">
        <dgm:presLayoutVars>
          <dgm:animLvl val="lvl"/>
          <dgm:resizeHandles val="exact"/>
        </dgm:presLayoutVars>
      </dgm:prSet>
      <dgm:spPr/>
    </dgm:pt>
    <dgm:pt modelId="{7FC37198-7685-4804-8976-C42C9A101B41}" type="pres">
      <dgm:prSet presAssocID="{8E6B9848-5CC6-4A55-8EFF-D57E8EA718A9}" presName="parentText" presStyleLbl="node1" presStyleIdx="0" presStyleCnt="6">
        <dgm:presLayoutVars>
          <dgm:chMax val="0"/>
          <dgm:bulletEnabled val="1"/>
        </dgm:presLayoutVars>
      </dgm:prSet>
      <dgm:spPr>
        <a:solidFill>
          <a:schemeClr val="accent1">
            <a:lumMod val="75000"/>
          </a:schemeClr>
        </a:solidFill>
      </dgm:spPr>
    </dgm:pt>
    <dgm:pt modelId="{1A3D0877-41C3-42E5-8644-48F4DF154AD1}" type="pres">
      <dgm:prSet presAssocID="{09B605DA-CBC0-41E1-ACD9-6C0A3FD016F9}" presName="spacer" presStyleCnt="0"/>
      <dgm:spPr/>
    </dgm:pt>
    <dgm:pt modelId="{EB6BC003-A426-4C4C-B27F-3E78173DC7D7}" type="pres">
      <dgm:prSet presAssocID="{64334A09-F359-4AC9-9548-DBEA0EEA90FC}" presName="parentText" presStyleLbl="node1" presStyleIdx="1" presStyleCnt="6">
        <dgm:presLayoutVars>
          <dgm:chMax val="0"/>
          <dgm:bulletEnabled val="1"/>
        </dgm:presLayoutVars>
      </dgm:prSet>
      <dgm:spPr>
        <a:solidFill>
          <a:schemeClr val="accent1">
            <a:lumMod val="75000"/>
          </a:schemeClr>
        </a:solidFill>
      </dgm:spPr>
    </dgm:pt>
    <dgm:pt modelId="{F6978B4C-E588-494B-A24F-B55327ED362A}" type="pres">
      <dgm:prSet presAssocID="{58CBDDB4-623E-4ACF-9620-0C66058885C7}" presName="spacer" presStyleCnt="0"/>
      <dgm:spPr/>
    </dgm:pt>
    <dgm:pt modelId="{4C0E6B91-FC5B-47F1-8ED1-C8D35A6DAD86}" type="pres">
      <dgm:prSet presAssocID="{63BDC7F3-00A2-4F87-9D88-D8A19E22B8CB}" presName="parentText" presStyleLbl="node1" presStyleIdx="2" presStyleCnt="6">
        <dgm:presLayoutVars>
          <dgm:chMax val="0"/>
          <dgm:bulletEnabled val="1"/>
        </dgm:presLayoutVars>
      </dgm:prSet>
      <dgm:spPr>
        <a:solidFill>
          <a:schemeClr val="accent1">
            <a:lumMod val="75000"/>
          </a:schemeClr>
        </a:solidFill>
      </dgm:spPr>
    </dgm:pt>
    <dgm:pt modelId="{9364D082-5DB5-4D64-859A-A979CF44ECF3}" type="pres">
      <dgm:prSet presAssocID="{5A909E19-4FB6-4253-A7F0-C997AA4105E5}" presName="spacer" presStyleCnt="0"/>
      <dgm:spPr/>
    </dgm:pt>
    <dgm:pt modelId="{CEC98D0F-20C3-4469-A263-AF0F9790A519}" type="pres">
      <dgm:prSet presAssocID="{C5E18A2F-13C8-486D-AE6E-F34D7C913AE5}" presName="parentText" presStyleLbl="node1" presStyleIdx="3" presStyleCnt="6">
        <dgm:presLayoutVars>
          <dgm:chMax val="0"/>
          <dgm:bulletEnabled val="1"/>
        </dgm:presLayoutVars>
      </dgm:prSet>
      <dgm:spPr>
        <a:solidFill>
          <a:schemeClr val="accent1">
            <a:lumMod val="75000"/>
          </a:schemeClr>
        </a:solidFill>
      </dgm:spPr>
    </dgm:pt>
    <dgm:pt modelId="{BB1698C3-B5DB-4EDF-960B-CD2BDFC3FFFE}" type="pres">
      <dgm:prSet presAssocID="{0267EEBD-4E7C-46BE-9447-D7268D7D5EF1}" presName="spacer" presStyleCnt="0"/>
      <dgm:spPr/>
    </dgm:pt>
    <dgm:pt modelId="{6D4A4F8A-1E73-4F53-B16C-63158C30D073}" type="pres">
      <dgm:prSet presAssocID="{37AD5A38-27B0-424A-BD7E-E651036902BB}" presName="parentText" presStyleLbl="node1" presStyleIdx="4" presStyleCnt="6">
        <dgm:presLayoutVars>
          <dgm:chMax val="0"/>
          <dgm:bulletEnabled val="1"/>
        </dgm:presLayoutVars>
      </dgm:prSet>
      <dgm:spPr>
        <a:solidFill>
          <a:schemeClr val="accent1">
            <a:lumMod val="75000"/>
          </a:schemeClr>
        </a:solidFill>
      </dgm:spPr>
    </dgm:pt>
    <dgm:pt modelId="{35BB7BE9-8269-45ED-A728-34D3FCBCC138}" type="pres">
      <dgm:prSet presAssocID="{53E96DBB-B658-452C-B4AD-F96DA45A4224}" presName="spacer" presStyleCnt="0"/>
      <dgm:spPr/>
    </dgm:pt>
    <dgm:pt modelId="{ABA6A923-3B1E-430D-BC1E-3606861FBFD8}" type="pres">
      <dgm:prSet presAssocID="{A240B611-3A0E-4CF3-A1A9-B9538AEC3BEE}" presName="parentText" presStyleLbl="node1" presStyleIdx="5" presStyleCnt="6">
        <dgm:presLayoutVars>
          <dgm:chMax val="0"/>
          <dgm:bulletEnabled val="1"/>
        </dgm:presLayoutVars>
      </dgm:prSet>
      <dgm:spPr>
        <a:solidFill>
          <a:schemeClr val="accent1">
            <a:lumMod val="75000"/>
          </a:schemeClr>
        </a:solidFill>
      </dgm:spPr>
    </dgm:pt>
  </dgm:ptLst>
  <dgm:cxnLst>
    <dgm:cxn modelId="{58858D10-E2C7-4461-9A2F-26570D8F1555}" type="presOf" srcId="{63BDC7F3-00A2-4F87-9D88-D8A19E22B8CB}" destId="{4C0E6B91-FC5B-47F1-8ED1-C8D35A6DAD86}" srcOrd="0" destOrd="0" presId="urn:microsoft.com/office/officeart/2005/8/layout/vList2"/>
    <dgm:cxn modelId="{B6253221-0F46-461B-8627-712A6BE4FBC7}" srcId="{89963771-DAF8-488E-94BB-0B67C6BD49E0}" destId="{8E6B9848-5CC6-4A55-8EFF-D57E8EA718A9}" srcOrd="0" destOrd="0" parTransId="{3BE9AFF4-5CF6-4587-8E20-3DA53458BE8B}" sibTransId="{09B605DA-CBC0-41E1-ACD9-6C0A3FD016F9}"/>
    <dgm:cxn modelId="{113D205E-77D6-49D9-80D7-5ED1C7C6173C}" type="presOf" srcId="{37AD5A38-27B0-424A-BD7E-E651036902BB}" destId="{6D4A4F8A-1E73-4F53-B16C-63158C30D073}" srcOrd="0" destOrd="0" presId="urn:microsoft.com/office/officeart/2005/8/layout/vList2"/>
    <dgm:cxn modelId="{832DC750-B2F6-4A1B-8F0A-BA6530BA96C6}" srcId="{89963771-DAF8-488E-94BB-0B67C6BD49E0}" destId="{64334A09-F359-4AC9-9548-DBEA0EEA90FC}" srcOrd="1" destOrd="0" parTransId="{8CB3AEA8-0A22-4D54-B848-7B1F750F04F3}" sibTransId="{58CBDDB4-623E-4ACF-9620-0C66058885C7}"/>
    <dgm:cxn modelId="{7C503556-BEC9-4A1E-B5FD-8FC35E529636}" type="presOf" srcId="{89963771-DAF8-488E-94BB-0B67C6BD49E0}" destId="{53EBF32B-F233-49BE-9FD9-74DA53CEAA9C}" srcOrd="0" destOrd="0" presId="urn:microsoft.com/office/officeart/2005/8/layout/vList2"/>
    <dgm:cxn modelId="{AB105D9A-0455-44F8-8410-B46B23CFB1E5}" type="presOf" srcId="{64334A09-F359-4AC9-9548-DBEA0EEA90FC}" destId="{EB6BC003-A426-4C4C-B27F-3E78173DC7D7}" srcOrd="0" destOrd="0" presId="urn:microsoft.com/office/officeart/2005/8/layout/vList2"/>
    <dgm:cxn modelId="{731216B1-3163-4F7A-9DBE-1F6DE538D6C0}" srcId="{89963771-DAF8-488E-94BB-0B67C6BD49E0}" destId="{A240B611-3A0E-4CF3-A1A9-B9538AEC3BEE}" srcOrd="5" destOrd="0" parTransId="{E476CE76-30D5-4E64-8F54-0412008A85CF}" sibTransId="{A9541681-9E7A-47BE-9052-79617FD617A2}"/>
    <dgm:cxn modelId="{1B7698C3-1AA0-4C5B-A681-E209C44A75A6}" type="presOf" srcId="{C5E18A2F-13C8-486D-AE6E-F34D7C913AE5}" destId="{CEC98D0F-20C3-4469-A263-AF0F9790A519}" srcOrd="0" destOrd="0" presId="urn:microsoft.com/office/officeart/2005/8/layout/vList2"/>
    <dgm:cxn modelId="{FAB460CB-671F-4F7E-8B99-B4ABE4CCC3FF}" type="presOf" srcId="{A240B611-3A0E-4CF3-A1A9-B9538AEC3BEE}" destId="{ABA6A923-3B1E-430D-BC1E-3606861FBFD8}" srcOrd="0" destOrd="0" presId="urn:microsoft.com/office/officeart/2005/8/layout/vList2"/>
    <dgm:cxn modelId="{31F53DD4-C1E6-4BBE-9629-1C60D7348657}" srcId="{89963771-DAF8-488E-94BB-0B67C6BD49E0}" destId="{C5E18A2F-13C8-486D-AE6E-F34D7C913AE5}" srcOrd="3" destOrd="0" parTransId="{011267D0-DD86-4804-8028-7358047B411A}" sibTransId="{0267EEBD-4E7C-46BE-9447-D7268D7D5EF1}"/>
    <dgm:cxn modelId="{E9889ED8-AD97-42EE-B390-BD8F2A77A127}" type="presOf" srcId="{8E6B9848-5CC6-4A55-8EFF-D57E8EA718A9}" destId="{7FC37198-7685-4804-8976-C42C9A101B41}" srcOrd="0" destOrd="0" presId="urn:microsoft.com/office/officeart/2005/8/layout/vList2"/>
    <dgm:cxn modelId="{3FD230E2-5ED3-41CD-B031-A94E695D0E29}" srcId="{89963771-DAF8-488E-94BB-0B67C6BD49E0}" destId="{37AD5A38-27B0-424A-BD7E-E651036902BB}" srcOrd="4" destOrd="0" parTransId="{AB509CA6-6412-43AD-88B3-61EE8F2A53F6}" sibTransId="{53E96DBB-B658-452C-B4AD-F96DA45A4224}"/>
    <dgm:cxn modelId="{8F7577FF-316C-47EB-8EA9-B09B1E82801B}" srcId="{89963771-DAF8-488E-94BB-0B67C6BD49E0}" destId="{63BDC7F3-00A2-4F87-9D88-D8A19E22B8CB}" srcOrd="2" destOrd="0" parTransId="{4DF49D6B-9361-48E5-A4CF-9AC6A637E4E6}" sibTransId="{5A909E19-4FB6-4253-A7F0-C997AA4105E5}"/>
    <dgm:cxn modelId="{3251DBD8-977D-4782-B0AC-C094BD135063}" type="presParOf" srcId="{53EBF32B-F233-49BE-9FD9-74DA53CEAA9C}" destId="{7FC37198-7685-4804-8976-C42C9A101B41}" srcOrd="0" destOrd="0" presId="urn:microsoft.com/office/officeart/2005/8/layout/vList2"/>
    <dgm:cxn modelId="{87487F19-36FF-433B-9CC7-A654191EB344}" type="presParOf" srcId="{53EBF32B-F233-49BE-9FD9-74DA53CEAA9C}" destId="{1A3D0877-41C3-42E5-8644-48F4DF154AD1}" srcOrd="1" destOrd="0" presId="urn:microsoft.com/office/officeart/2005/8/layout/vList2"/>
    <dgm:cxn modelId="{4C2F8CDD-9418-47FC-8E0D-42A16016418B}" type="presParOf" srcId="{53EBF32B-F233-49BE-9FD9-74DA53CEAA9C}" destId="{EB6BC003-A426-4C4C-B27F-3E78173DC7D7}" srcOrd="2" destOrd="0" presId="urn:microsoft.com/office/officeart/2005/8/layout/vList2"/>
    <dgm:cxn modelId="{15E40440-4CDB-472D-846A-BFF299AA7931}" type="presParOf" srcId="{53EBF32B-F233-49BE-9FD9-74DA53CEAA9C}" destId="{F6978B4C-E588-494B-A24F-B55327ED362A}" srcOrd="3" destOrd="0" presId="urn:microsoft.com/office/officeart/2005/8/layout/vList2"/>
    <dgm:cxn modelId="{0EB1A3CB-B4B3-4CB2-B798-8DCBAF0C0262}" type="presParOf" srcId="{53EBF32B-F233-49BE-9FD9-74DA53CEAA9C}" destId="{4C0E6B91-FC5B-47F1-8ED1-C8D35A6DAD86}" srcOrd="4" destOrd="0" presId="urn:microsoft.com/office/officeart/2005/8/layout/vList2"/>
    <dgm:cxn modelId="{54AD22B9-6337-4E85-8C5A-55622EABE64E}" type="presParOf" srcId="{53EBF32B-F233-49BE-9FD9-74DA53CEAA9C}" destId="{9364D082-5DB5-4D64-859A-A979CF44ECF3}" srcOrd="5" destOrd="0" presId="urn:microsoft.com/office/officeart/2005/8/layout/vList2"/>
    <dgm:cxn modelId="{AECE0F5A-10A8-4F2F-88DB-380CF4050ECE}" type="presParOf" srcId="{53EBF32B-F233-49BE-9FD9-74DA53CEAA9C}" destId="{CEC98D0F-20C3-4469-A263-AF0F9790A519}" srcOrd="6" destOrd="0" presId="urn:microsoft.com/office/officeart/2005/8/layout/vList2"/>
    <dgm:cxn modelId="{C1C5D54D-D3DE-4E7A-89E3-7442394F6B00}" type="presParOf" srcId="{53EBF32B-F233-49BE-9FD9-74DA53CEAA9C}" destId="{BB1698C3-B5DB-4EDF-960B-CD2BDFC3FFFE}" srcOrd="7" destOrd="0" presId="urn:microsoft.com/office/officeart/2005/8/layout/vList2"/>
    <dgm:cxn modelId="{F326C382-62EA-45EE-BF95-0B7A7240BA35}" type="presParOf" srcId="{53EBF32B-F233-49BE-9FD9-74DA53CEAA9C}" destId="{6D4A4F8A-1E73-4F53-B16C-63158C30D073}" srcOrd="8" destOrd="0" presId="urn:microsoft.com/office/officeart/2005/8/layout/vList2"/>
    <dgm:cxn modelId="{DF957F25-1142-4BBD-833F-DD823B60F383}" type="presParOf" srcId="{53EBF32B-F233-49BE-9FD9-74DA53CEAA9C}" destId="{35BB7BE9-8269-45ED-A728-34D3FCBCC138}" srcOrd="9" destOrd="0" presId="urn:microsoft.com/office/officeart/2005/8/layout/vList2"/>
    <dgm:cxn modelId="{04D9DA2F-EE0E-4EC7-A189-8F0E7E5F58E9}" type="presParOf" srcId="{53EBF32B-F233-49BE-9FD9-74DA53CEAA9C}" destId="{ABA6A923-3B1E-430D-BC1E-3606861FBFD8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C37198-7685-4804-8976-C42C9A101B41}">
      <dsp:nvSpPr>
        <dsp:cNvPr id="0" name=""/>
        <dsp:cNvSpPr/>
      </dsp:nvSpPr>
      <dsp:spPr>
        <a:xfrm>
          <a:off x="0" y="812013"/>
          <a:ext cx="4051367" cy="359774"/>
        </a:xfrm>
        <a:prstGeom prst="roundRect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>
              <a:latin typeface="Calibri Light" panose="020F0302020204030204"/>
            </a:rPr>
            <a:t>Top performing non selective school in Reading</a:t>
          </a:r>
          <a:endParaRPr lang="en-GB" sz="1500" kern="1200"/>
        </a:p>
      </dsp:txBody>
      <dsp:txXfrm>
        <a:off x="17563" y="829576"/>
        <a:ext cx="4016241" cy="324648"/>
      </dsp:txXfrm>
    </dsp:sp>
    <dsp:sp modelId="{EB6BC003-A426-4C4C-B27F-3E78173DC7D7}">
      <dsp:nvSpPr>
        <dsp:cNvPr id="0" name=""/>
        <dsp:cNvSpPr/>
      </dsp:nvSpPr>
      <dsp:spPr>
        <a:xfrm>
          <a:off x="0" y="1214988"/>
          <a:ext cx="4051367" cy="359774"/>
        </a:xfrm>
        <a:prstGeom prst="roundRect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Attainment is </a:t>
          </a:r>
          <a:r>
            <a:rPr lang="en-GB" sz="1500" kern="1200">
              <a:latin typeface="Calibri Light" panose="020F0302020204030204"/>
            </a:rPr>
            <a:t>significantly</a:t>
          </a:r>
          <a:r>
            <a:rPr lang="en-GB" sz="1500" kern="1200"/>
            <a:t> above national</a:t>
          </a:r>
          <a:r>
            <a:rPr lang="en-GB" sz="1500" kern="1200">
              <a:latin typeface="Calibri Light" panose="020F0302020204030204"/>
            </a:rPr>
            <a:t> average</a:t>
          </a:r>
          <a:endParaRPr lang="en-US" sz="1500" kern="1200"/>
        </a:p>
      </dsp:txBody>
      <dsp:txXfrm>
        <a:off x="17563" y="1232551"/>
        <a:ext cx="4016241" cy="324648"/>
      </dsp:txXfrm>
    </dsp:sp>
    <dsp:sp modelId="{4C0E6B91-FC5B-47F1-8ED1-C8D35A6DAD86}">
      <dsp:nvSpPr>
        <dsp:cNvPr id="0" name=""/>
        <dsp:cNvSpPr/>
      </dsp:nvSpPr>
      <dsp:spPr>
        <a:xfrm>
          <a:off x="0" y="1617963"/>
          <a:ext cx="4051367" cy="359774"/>
        </a:xfrm>
        <a:prstGeom prst="roundRect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Progress is </a:t>
          </a:r>
          <a:r>
            <a:rPr lang="en-GB" sz="1500" kern="1200">
              <a:latin typeface="Calibri Light" panose="020F0302020204030204"/>
            </a:rPr>
            <a:t>significantly</a:t>
          </a:r>
          <a:r>
            <a:rPr lang="en-GB" sz="1500" kern="1200"/>
            <a:t> above national</a:t>
          </a:r>
          <a:r>
            <a:rPr lang="en-GB" sz="1500" kern="1200">
              <a:latin typeface="Calibri Light" panose="020F0302020204030204"/>
            </a:rPr>
            <a:t> average</a:t>
          </a:r>
          <a:endParaRPr lang="en-US" sz="1500" kern="1200"/>
        </a:p>
      </dsp:txBody>
      <dsp:txXfrm>
        <a:off x="17563" y="1635526"/>
        <a:ext cx="4016241" cy="324648"/>
      </dsp:txXfrm>
    </dsp:sp>
    <dsp:sp modelId="{CEC98D0F-20C3-4469-A263-AF0F9790A519}">
      <dsp:nvSpPr>
        <dsp:cNvPr id="0" name=""/>
        <dsp:cNvSpPr/>
      </dsp:nvSpPr>
      <dsp:spPr>
        <a:xfrm>
          <a:off x="0" y="2020938"/>
          <a:ext cx="4051367" cy="359774"/>
        </a:xfrm>
        <a:prstGeom prst="roundRect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Attendance is </a:t>
          </a:r>
          <a:r>
            <a:rPr lang="en-GB" sz="1500" kern="1200">
              <a:latin typeface="Calibri Light" panose="020F0302020204030204"/>
            </a:rPr>
            <a:t>significantly</a:t>
          </a:r>
          <a:r>
            <a:rPr lang="en-GB" sz="1500" kern="1200"/>
            <a:t> above national</a:t>
          </a:r>
          <a:r>
            <a:rPr lang="en-GB" sz="1500" kern="1200">
              <a:latin typeface="Calibri Light" panose="020F0302020204030204"/>
            </a:rPr>
            <a:t> average</a:t>
          </a:r>
          <a:endParaRPr lang="en-US" sz="1500" kern="1200"/>
        </a:p>
      </dsp:txBody>
      <dsp:txXfrm>
        <a:off x="17563" y="2038501"/>
        <a:ext cx="4016241" cy="324648"/>
      </dsp:txXfrm>
    </dsp:sp>
    <dsp:sp modelId="{6D4A4F8A-1E73-4F53-B16C-63158C30D073}">
      <dsp:nvSpPr>
        <dsp:cNvPr id="0" name=""/>
        <dsp:cNvSpPr/>
      </dsp:nvSpPr>
      <dsp:spPr>
        <a:xfrm>
          <a:off x="0" y="2423913"/>
          <a:ext cx="4051367" cy="359774"/>
        </a:xfrm>
        <a:prstGeom prst="roundRect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95% of pupils "behaviour is good"</a:t>
          </a:r>
          <a:endParaRPr lang="en-US" sz="1500" kern="1200"/>
        </a:p>
      </dsp:txBody>
      <dsp:txXfrm>
        <a:off x="17563" y="2441476"/>
        <a:ext cx="4016241" cy="324648"/>
      </dsp:txXfrm>
    </dsp:sp>
    <dsp:sp modelId="{ABA6A923-3B1E-430D-BC1E-3606861FBFD8}">
      <dsp:nvSpPr>
        <dsp:cNvPr id="0" name=""/>
        <dsp:cNvSpPr/>
      </dsp:nvSpPr>
      <dsp:spPr>
        <a:xfrm>
          <a:off x="0" y="2826888"/>
          <a:ext cx="4051367" cy="359774"/>
        </a:xfrm>
        <a:prstGeom prst="roundRect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>
              <a:solidFill>
                <a:schemeClr val="tx1"/>
              </a:solidFill>
            </a:rPr>
            <a:t>97% </a:t>
          </a:r>
          <a:r>
            <a:rPr lang="en-GB" sz="1500" kern="1200"/>
            <a:t>"I feel safe at school"</a:t>
          </a:r>
          <a:endParaRPr lang="en-US" sz="1500" kern="1200"/>
        </a:p>
      </dsp:txBody>
      <dsp:txXfrm>
        <a:off x="17563" y="2844451"/>
        <a:ext cx="4016241" cy="3246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88900" y="742950"/>
            <a:ext cx="6619875" cy="372427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59123054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>
            <a:spLocks noGrp="1" noRot="1" noChangeAspect="1"/>
          </p:cNvSpPr>
          <p:nvPr>
            <p:ph type="sldImg" idx="2"/>
          </p:nvPr>
        </p:nvSpPr>
        <p:spPr>
          <a:xfrm>
            <a:off x="88900" y="742950"/>
            <a:ext cx="6619875" cy="372427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Shape 63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3438932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16881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5318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7324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Shape 160"/>
          <p:cNvSpPr>
            <a:spLocks noGrp="1" noRot="1" noChangeAspect="1"/>
          </p:cNvSpPr>
          <p:nvPr>
            <p:ph type="sldImg" idx="2"/>
          </p:nvPr>
        </p:nvSpPr>
        <p:spPr>
          <a:xfrm>
            <a:off x="88900" y="742950"/>
            <a:ext cx="6619875" cy="372427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Shape 161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12412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en-GB" dirty="0"/>
          </a:p>
          <a:p>
            <a:pPr marL="15875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93767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71380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alibri"/>
              <a:cs typeface="Calibri"/>
            </a:endParaRPr>
          </a:p>
          <a:p>
            <a:pPr>
              <a:buNone/>
            </a:pPr>
            <a:endParaRPr lang="en-US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029442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08738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49831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>
            <a:spLocks noGrp="1" noRot="1" noChangeAspect="1"/>
          </p:cNvSpPr>
          <p:nvPr>
            <p:ph type="sldImg" idx="2"/>
          </p:nvPr>
        </p:nvSpPr>
        <p:spPr>
          <a:xfrm>
            <a:off x="88900" y="742950"/>
            <a:ext cx="6619875" cy="372427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Shape 98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13780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>
            <a:spLocks noGrp="1" noRot="1" noChangeAspect="1"/>
          </p:cNvSpPr>
          <p:nvPr>
            <p:ph type="sldImg" idx="2"/>
          </p:nvPr>
        </p:nvSpPr>
        <p:spPr>
          <a:xfrm>
            <a:off x="88900" y="742950"/>
            <a:ext cx="6619875" cy="372427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Shape 98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34742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hape 74"/>
          <p:cNvSpPr>
            <a:spLocks noGrp="1" noRot="1" noChangeAspect="1"/>
          </p:cNvSpPr>
          <p:nvPr>
            <p:ph type="sldImg" idx="2"/>
          </p:nvPr>
        </p:nvSpPr>
        <p:spPr>
          <a:xfrm>
            <a:off x="88900" y="742950"/>
            <a:ext cx="6619875" cy="372427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Shape 75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52138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10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4267"/>
            </a:lvl1pPr>
            <a:lvl2pPr marL="812810" indent="0" algn="ctr">
              <a:buNone/>
              <a:defRPr sz="3556"/>
            </a:lvl2pPr>
            <a:lvl3pPr marL="1625620" indent="0" algn="ctr">
              <a:buNone/>
              <a:defRPr sz="3200"/>
            </a:lvl3pPr>
            <a:lvl4pPr marL="2438430" indent="0" algn="ctr">
              <a:buNone/>
              <a:defRPr sz="2844"/>
            </a:lvl4pPr>
            <a:lvl5pPr marL="3251241" indent="0" algn="ctr">
              <a:buNone/>
              <a:defRPr sz="2844"/>
            </a:lvl5pPr>
            <a:lvl6pPr marL="4064051" indent="0" algn="ctr">
              <a:buNone/>
              <a:defRPr sz="2844"/>
            </a:lvl6pPr>
            <a:lvl7pPr marL="4876861" indent="0" algn="ctr">
              <a:buNone/>
              <a:defRPr sz="2844"/>
            </a:lvl7pPr>
            <a:lvl8pPr marL="5689671" indent="0" algn="ctr">
              <a:buNone/>
              <a:defRPr sz="2844"/>
            </a:lvl8pPr>
            <a:lvl9pPr marL="6502481" indent="0" algn="ctr">
              <a:buNone/>
              <a:defRPr sz="2844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1404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1609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10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4267">
                <a:solidFill>
                  <a:schemeClr val="tx1">
                    <a:tint val="75000"/>
                  </a:schemeClr>
                </a:solidFill>
              </a:defRPr>
            </a:lvl1pPr>
            <a:lvl2pPr marL="812810" indent="0">
              <a:buNone/>
              <a:defRPr sz="3556">
                <a:solidFill>
                  <a:schemeClr val="tx1">
                    <a:tint val="75000"/>
                  </a:schemeClr>
                </a:solidFill>
              </a:defRPr>
            </a:lvl2pPr>
            <a:lvl3pPr marL="162562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3pPr>
            <a:lvl4pPr marL="2438430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4pPr>
            <a:lvl5pPr marL="325124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5pPr>
            <a:lvl6pPr marL="406405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6pPr>
            <a:lvl7pPr marL="487686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7pPr>
            <a:lvl8pPr marL="568967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8pPr>
            <a:lvl9pPr marL="650248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1529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729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4267" b="1"/>
            </a:lvl1pPr>
            <a:lvl2pPr marL="812810" indent="0">
              <a:buNone/>
              <a:defRPr sz="3556" b="1"/>
            </a:lvl2pPr>
            <a:lvl3pPr marL="1625620" indent="0">
              <a:buNone/>
              <a:defRPr sz="3200" b="1"/>
            </a:lvl3pPr>
            <a:lvl4pPr marL="2438430" indent="0">
              <a:buNone/>
              <a:defRPr sz="2844" b="1"/>
            </a:lvl4pPr>
            <a:lvl5pPr marL="3251241" indent="0">
              <a:buNone/>
              <a:defRPr sz="2844" b="1"/>
            </a:lvl5pPr>
            <a:lvl6pPr marL="4064051" indent="0">
              <a:buNone/>
              <a:defRPr sz="2844" b="1"/>
            </a:lvl6pPr>
            <a:lvl7pPr marL="4876861" indent="0">
              <a:buNone/>
              <a:defRPr sz="2844" b="1"/>
            </a:lvl7pPr>
            <a:lvl8pPr marL="5689671" indent="0">
              <a:buNone/>
              <a:defRPr sz="2844" b="1"/>
            </a:lvl8pPr>
            <a:lvl9pPr marL="6502481" indent="0">
              <a:buNone/>
              <a:defRPr sz="284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4267" b="1"/>
            </a:lvl1pPr>
            <a:lvl2pPr marL="812810" indent="0">
              <a:buNone/>
              <a:defRPr sz="3556" b="1"/>
            </a:lvl2pPr>
            <a:lvl3pPr marL="1625620" indent="0">
              <a:buNone/>
              <a:defRPr sz="3200" b="1"/>
            </a:lvl3pPr>
            <a:lvl4pPr marL="2438430" indent="0">
              <a:buNone/>
              <a:defRPr sz="2844" b="1"/>
            </a:lvl4pPr>
            <a:lvl5pPr marL="3251241" indent="0">
              <a:buNone/>
              <a:defRPr sz="2844" b="1"/>
            </a:lvl5pPr>
            <a:lvl6pPr marL="4064051" indent="0">
              <a:buNone/>
              <a:defRPr sz="2844" b="1"/>
            </a:lvl6pPr>
            <a:lvl7pPr marL="4876861" indent="0">
              <a:buNone/>
              <a:defRPr sz="2844" b="1"/>
            </a:lvl7pPr>
            <a:lvl8pPr marL="5689671" indent="0">
              <a:buNone/>
              <a:defRPr sz="2844" b="1"/>
            </a:lvl8pPr>
            <a:lvl9pPr marL="6502481" indent="0">
              <a:buNone/>
              <a:defRPr sz="284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0459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1859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8478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5689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5689"/>
            </a:lvl1pPr>
            <a:lvl2pPr>
              <a:defRPr sz="4978"/>
            </a:lvl2pPr>
            <a:lvl3pPr>
              <a:defRPr sz="4267"/>
            </a:lvl3pPr>
            <a:lvl4pPr>
              <a:defRPr sz="3556"/>
            </a:lvl4pPr>
            <a:lvl5pPr>
              <a:defRPr sz="3556"/>
            </a:lvl5pPr>
            <a:lvl6pPr>
              <a:defRPr sz="3556"/>
            </a:lvl6pPr>
            <a:lvl7pPr>
              <a:defRPr sz="3556"/>
            </a:lvl7pPr>
            <a:lvl8pPr>
              <a:defRPr sz="3556"/>
            </a:lvl8pPr>
            <a:lvl9pPr>
              <a:defRPr sz="355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2844"/>
            </a:lvl1pPr>
            <a:lvl2pPr marL="812810" indent="0">
              <a:buNone/>
              <a:defRPr sz="2489"/>
            </a:lvl2pPr>
            <a:lvl3pPr marL="1625620" indent="0">
              <a:buNone/>
              <a:defRPr sz="2133"/>
            </a:lvl3pPr>
            <a:lvl4pPr marL="2438430" indent="0">
              <a:buNone/>
              <a:defRPr sz="1778"/>
            </a:lvl4pPr>
            <a:lvl5pPr marL="3251241" indent="0">
              <a:buNone/>
              <a:defRPr sz="1778"/>
            </a:lvl5pPr>
            <a:lvl6pPr marL="4064051" indent="0">
              <a:buNone/>
              <a:defRPr sz="1778"/>
            </a:lvl6pPr>
            <a:lvl7pPr marL="4876861" indent="0">
              <a:buNone/>
              <a:defRPr sz="1778"/>
            </a:lvl7pPr>
            <a:lvl8pPr marL="5689671" indent="0">
              <a:buNone/>
              <a:defRPr sz="1778"/>
            </a:lvl8pPr>
            <a:lvl9pPr marL="6502481" indent="0">
              <a:buNone/>
              <a:defRPr sz="1778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91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5689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5689"/>
            </a:lvl1pPr>
            <a:lvl2pPr marL="812810" indent="0">
              <a:buNone/>
              <a:defRPr sz="4978"/>
            </a:lvl2pPr>
            <a:lvl3pPr marL="1625620" indent="0">
              <a:buNone/>
              <a:defRPr sz="4267"/>
            </a:lvl3pPr>
            <a:lvl4pPr marL="2438430" indent="0">
              <a:buNone/>
              <a:defRPr sz="3556"/>
            </a:lvl4pPr>
            <a:lvl5pPr marL="3251241" indent="0">
              <a:buNone/>
              <a:defRPr sz="3556"/>
            </a:lvl5pPr>
            <a:lvl6pPr marL="4064051" indent="0">
              <a:buNone/>
              <a:defRPr sz="3556"/>
            </a:lvl6pPr>
            <a:lvl7pPr marL="4876861" indent="0">
              <a:buNone/>
              <a:defRPr sz="3556"/>
            </a:lvl7pPr>
            <a:lvl8pPr marL="5689671" indent="0">
              <a:buNone/>
              <a:defRPr sz="3556"/>
            </a:lvl8pPr>
            <a:lvl9pPr marL="6502481" indent="0">
              <a:buNone/>
              <a:defRPr sz="3556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2844"/>
            </a:lvl1pPr>
            <a:lvl2pPr marL="812810" indent="0">
              <a:buNone/>
              <a:defRPr sz="2489"/>
            </a:lvl2pPr>
            <a:lvl3pPr marL="1625620" indent="0">
              <a:buNone/>
              <a:defRPr sz="2133"/>
            </a:lvl3pPr>
            <a:lvl4pPr marL="2438430" indent="0">
              <a:buNone/>
              <a:defRPr sz="1778"/>
            </a:lvl4pPr>
            <a:lvl5pPr marL="3251241" indent="0">
              <a:buNone/>
              <a:defRPr sz="1778"/>
            </a:lvl5pPr>
            <a:lvl6pPr marL="4064051" indent="0">
              <a:buNone/>
              <a:defRPr sz="1778"/>
            </a:lvl6pPr>
            <a:lvl7pPr marL="4876861" indent="0">
              <a:buNone/>
              <a:defRPr sz="1778"/>
            </a:lvl7pPr>
            <a:lvl8pPr marL="5689671" indent="0">
              <a:buNone/>
              <a:defRPr sz="1778"/>
            </a:lvl8pPr>
            <a:lvl9pPr marL="6502481" indent="0">
              <a:buNone/>
              <a:defRPr sz="1778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3608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974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4869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348697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1" name="Shape 41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2" name="Shape 42"/>
          <p:cNvSpPr txBox="1">
            <a:spLocks noGrp="1"/>
          </p:cNvSpPr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subTitle" idx="1"/>
          </p:nvPr>
        </p:nvSpPr>
        <p:spPr>
          <a:xfrm>
            <a:off x="265500" y="2845201"/>
            <a:ext cx="4045200" cy="1345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5" name="Shape 45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5705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3/21/2025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3409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  <p:sldLayoutId id="2147483754" r:id="rId12"/>
    <p:sldLayoutId id="2147483755" r:id="rId13"/>
  </p:sldLayoutIdLst>
  <mc:AlternateContent xmlns:mc="http://schemas.openxmlformats.org/markup-compatibility/2006" xmlns:p14="http://schemas.microsoft.com/office/powerpoint/2010/main">
    <mc:Choice Requires="p14">
      <p:transition spd="slow" p14:dur="900">
        <p:fade thruBlk="1"/>
      </p:transition>
    </mc:Choice>
    <mc:Fallback xmlns="">
      <p:transition spd="slow">
        <p:fade thruBlk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8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Relationship Id="rId5" Type="http://schemas.openxmlformats.org/officeDocument/2006/relationships/image" Target="../media/image10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11.png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4.xml"/><Relationship Id="rId5" Type="http://schemas.openxmlformats.org/officeDocument/2006/relationships/image" Target="../media/image16.jpeg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5.xml"/><Relationship Id="rId5" Type="http://schemas.openxmlformats.org/officeDocument/2006/relationships/image" Target="../media/image1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 txBox="1"/>
          <p:nvPr/>
        </p:nvSpPr>
        <p:spPr>
          <a:xfrm>
            <a:off x="2849264" y="0"/>
            <a:ext cx="6294735" cy="595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>
                <a:solidFill>
                  <a:srgbClr val="FFFF00"/>
                </a:solidFill>
                <a:latin typeface="Comfortaa"/>
                <a:ea typeface="Comfortaa"/>
                <a:cs typeface="Comfortaa"/>
                <a:sym typeface="Comfortaa"/>
              </a:rPr>
              <a:t>Welcome to RGS </a:t>
            </a:r>
            <a:endParaRPr sz="3600" b="1">
              <a:solidFill>
                <a:srgbClr val="FFFF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66" name="Shape 66"/>
          <p:cNvSpPr txBox="1"/>
          <p:nvPr/>
        </p:nvSpPr>
        <p:spPr>
          <a:xfrm>
            <a:off x="1725549" y="2136134"/>
            <a:ext cx="8859900" cy="371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sz="1200" b="1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sz="1200" b="1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sz="1200" b="1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sz="1200" b="1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sz="1200" b="1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sz="1200" b="1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sz="1200" b="1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sz="1200" b="1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sz="1200" b="1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sz="1200" b="1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sz="1200" b="1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67" name="Shape 67" descr="Image result for reading girls school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9275" y="147075"/>
            <a:ext cx="1633675" cy="12731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Shape 79"/>
          <p:cNvPicPr preferRelativeResize="0"/>
          <p:nvPr/>
        </p:nvPicPr>
        <p:blipFill rotWithShape="1">
          <a:blip r:embed="rId5">
            <a:alphaModFix/>
          </a:blip>
          <a:srcRect l="33695"/>
          <a:stretch/>
        </p:blipFill>
        <p:spPr>
          <a:xfrm>
            <a:off x="3279869" y="2893737"/>
            <a:ext cx="3183993" cy="2278766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73763">
                <a:alpha val="50000"/>
              </a:srgbClr>
            </a:outerShdw>
          </a:effectLst>
        </p:spPr>
      </p:pic>
      <p:pic>
        <p:nvPicPr>
          <p:cNvPr id="11" name="Shape 94"/>
          <p:cNvPicPr preferRelativeResize="0"/>
          <p:nvPr/>
        </p:nvPicPr>
        <p:blipFill rotWithShape="1">
          <a:blip r:embed="rId6">
            <a:alphaModFix/>
          </a:blip>
          <a:srcRect l="42901" t="28122" r="8644" b="13568"/>
          <a:stretch/>
        </p:blipFill>
        <p:spPr>
          <a:xfrm>
            <a:off x="8830" y="2900855"/>
            <a:ext cx="3252899" cy="22244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Shape 103"/>
          <p:cNvPicPr preferRelativeResize="0"/>
          <p:nvPr/>
        </p:nvPicPr>
        <p:blipFill rotWithShape="1">
          <a:blip r:embed="rId7">
            <a:alphaModFix/>
          </a:blip>
          <a:srcRect t="3558" r="39404"/>
          <a:stretch/>
        </p:blipFill>
        <p:spPr>
          <a:xfrm>
            <a:off x="6463861" y="2731496"/>
            <a:ext cx="2680138" cy="24031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Shape 108"/>
          <p:cNvPicPr preferRelativeResize="0"/>
          <p:nvPr/>
        </p:nvPicPr>
        <p:blipFill rotWithShape="1">
          <a:blip r:embed="rId8">
            <a:alphaModFix/>
          </a:blip>
          <a:srcRect l="44865" t="10513" r="1086" b="3730"/>
          <a:stretch/>
        </p:blipFill>
        <p:spPr>
          <a:xfrm>
            <a:off x="13285" y="18218"/>
            <a:ext cx="2789057" cy="28937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Shape 165"/>
          <p:cNvPicPr preferRelativeResize="0"/>
          <p:nvPr/>
        </p:nvPicPr>
        <p:blipFill rotWithShape="1">
          <a:blip r:embed="rId9">
            <a:alphaModFix/>
          </a:blip>
          <a:srcRect l="11132" t="9222" r="34613"/>
          <a:stretch/>
        </p:blipFill>
        <p:spPr>
          <a:xfrm>
            <a:off x="6463862" y="609600"/>
            <a:ext cx="2680138" cy="21125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Shape 126"/>
          <p:cNvPicPr preferRelativeResize="0"/>
          <p:nvPr/>
        </p:nvPicPr>
        <p:blipFill rotWithShape="1">
          <a:blip r:embed="rId10">
            <a:alphaModFix/>
          </a:blip>
          <a:srcRect l="2015" r="36156" b="1787"/>
          <a:stretch/>
        </p:blipFill>
        <p:spPr>
          <a:xfrm>
            <a:off x="2818328" y="632540"/>
            <a:ext cx="3614597" cy="22912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Shape 60" descr="Image result for reading girls school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125428" y="22232"/>
            <a:ext cx="742405" cy="45880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9E8E46D-7A5B-4EEA-8600-11C69338D1EB}"/>
              </a:ext>
            </a:extLst>
          </p:cNvPr>
          <p:cNvSpPr/>
          <p:nvPr/>
        </p:nvSpPr>
        <p:spPr>
          <a:xfrm rot="20332964">
            <a:off x="1022304" y="2266654"/>
            <a:ext cx="7532831" cy="923330"/>
          </a:xfrm>
          <a:prstGeom prst="rect">
            <a:avLst/>
          </a:prstGeom>
          <a:solidFill>
            <a:srgbClr val="00B0F0"/>
          </a:solidFill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5400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Year 7 September 2025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0810BF-9EA8-4DE8-A1E3-C223FE529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2477" y="1570195"/>
            <a:ext cx="4051367" cy="1363590"/>
          </a:xfrm>
        </p:spPr>
        <p:txBody>
          <a:bodyPr>
            <a:normAutofit/>
          </a:bodyPr>
          <a:lstStyle/>
          <a:p>
            <a:r>
              <a:rPr lang="en-GB" sz="4000" b="1" dirty="0"/>
              <a:t>Welcome from the Principal</a:t>
            </a: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F231941B-057D-4E84-941C-097E3E2925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81" y="10783"/>
            <a:ext cx="1633870" cy="1274174"/>
          </a:xfrm>
          <a:prstGeom prst="rect">
            <a:avLst/>
          </a:prstGeom>
        </p:spPr>
      </p:pic>
      <p:graphicFrame>
        <p:nvGraphicFramePr>
          <p:cNvPr id="9" name="Text Placeholder 3">
            <a:extLst>
              <a:ext uri="{FF2B5EF4-FFF2-40B4-BE49-F238E27FC236}">
                <a16:creationId xmlns:a16="http://schemas.microsoft.com/office/drawing/2014/main" id="{FCFFB535-61DF-447D-BECF-726CF51FDBC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30351590"/>
              </p:ext>
            </p:extLst>
          </p:nvPr>
        </p:nvGraphicFramePr>
        <p:xfrm>
          <a:off x="4721728" y="176065"/>
          <a:ext cx="4051367" cy="39986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6" name="Picture 15" descr="A person with long hair smiling&#10;&#10;Description automatically generated">
            <a:extLst>
              <a:ext uri="{FF2B5EF4-FFF2-40B4-BE49-F238E27FC236}">
                <a16:creationId xmlns:a16="http://schemas.microsoft.com/office/drawing/2014/main" id="{A85CEC0A-C5B9-B428-A09E-8A1A8301759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63265" y="3211734"/>
            <a:ext cx="1569789" cy="1519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710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0810BF-9EA8-4DE8-A1E3-C223FE529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1966" y="699194"/>
            <a:ext cx="3010461" cy="2227885"/>
          </a:xfrm>
        </p:spPr>
        <p:txBody>
          <a:bodyPr>
            <a:normAutofit/>
          </a:bodyPr>
          <a:lstStyle/>
          <a:p>
            <a:r>
              <a:rPr lang="en-GB" sz="4000" b="1"/>
              <a:t>Our vision</a:t>
            </a: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F231941B-057D-4E84-941C-097E3E2925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81" y="10783"/>
            <a:ext cx="1633870" cy="12741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57E2E29-9763-4477-B5B3-65DBFD165DEE}"/>
              </a:ext>
            </a:extLst>
          </p:cNvPr>
          <p:cNvSpPr txBox="1"/>
          <p:nvPr/>
        </p:nvSpPr>
        <p:spPr>
          <a:xfrm>
            <a:off x="4650262" y="354215"/>
            <a:ext cx="436426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500">
                <a:solidFill>
                  <a:schemeClr val="tx1"/>
                </a:solidFill>
                <a:latin typeface="Calibri"/>
                <a:cs typeface="Calibri"/>
              </a:rPr>
              <a:t>At Reading Girls’ School,  we aim to  empower every young woman to thrive by fostering a culture of excellence, kindness and respect. </a:t>
            </a:r>
            <a:endParaRPr lang="en-US" sz="1500">
              <a:solidFill>
                <a:schemeClr val="tx1"/>
              </a:solidFill>
            </a:endParaRPr>
          </a:p>
          <a:p>
            <a:endParaRPr lang="en-GB" sz="1500">
              <a:solidFill>
                <a:schemeClr val="tx1"/>
              </a:solidFill>
              <a:latin typeface="Calibri"/>
              <a:cs typeface="Calibri"/>
            </a:endParaRPr>
          </a:p>
          <a:p>
            <a:r>
              <a:rPr lang="en-GB" sz="1500">
                <a:solidFill>
                  <a:schemeClr val="tx1"/>
                </a:solidFill>
                <a:latin typeface="Calibri"/>
                <a:cs typeface="Calibri"/>
              </a:rPr>
              <a:t>We are committed to providing a broad and balanced curriculum that nurtures students' academic, social, and emotional development, instilling in them a spirit of curiosity, resilience, and global citizenship. </a:t>
            </a:r>
            <a:endParaRPr lang="en-US" sz="1500">
              <a:solidFill>
                <a:schemeClr val="tx1"/>
              </a:solidFill>
            </a:endParaRPr>
          </a:p>
          <a:p>
            <a:endParaRPr lang="en-GB" sz="1500">
              <a:solidFill>
                <a:schemeClr val="tx1"/>
              </a:solidFill>
              <a:latin typeface="Calibri"/>
              <a:cs typeface="Calibri"/>
            </a:endParaRPr>
          </a:p>
          <a:p>
            <a:r>
              <a:rPr lang="en-GB" sz="1500">
                <a:solidFill>
                  <a:schemeClr val="tx1"/>
                </a:solidFill>
                <a:latin typeface="Calibri"/>
                <a:cs typeface="Calibri"/>
              </a:rPr>
              <a:t>The curriculum is inclusive, ambitious and designed to meet the needs of every individual student. </a:t>
            </a:r>
            <a:endParaRPr lang="en-US" sz="1500">
              <a:solidFill>
                <a:schemeClr val="tx1"/>
              </a:solidFill>
            </a:endParaRPr>
          </a:p>
          <a:p>
            <a:endParaRPr lang="en-GB" sz="1500">
              <a:solidFill>
                <a:schemeClr val="tx1"/>
              </a:solidFill>
              <a:latin typeface="Calibri"/>
              <a:cs typeface="Calibri"/>
            </a:endParaRPr>
          </a:p>
          <a:p>
            <a:r>
              <a:rPr lang="en-GB" sz="1500">
                <a:solidFill>
                  <a:schemeClr val="tx1"/>
                </a:solidFill>
                <a:latin typeface="Calibri"/>
                <a:cs typeface="Calibri"/>
              </a:rPr>
              <a:t>Our aim is to create a supportive and inclusive environment  enabling them to reach their full potential and become independent, brave, and compassionate individuals.</a:t>
            </a:r>
            <a:endParaRPr lang="en-US" sz="15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2948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0810BF-9EA8-4DE8-A1E3-C223FE529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863" y="1852658"/>
            <a:ext cx="3413254" cy="2227885"/>
          </a:xfrm>
        </p:spPr>
        <p:txBody>
          <a:bodyPr>
            <a:normAutofit fontScale="90000"/>
          </a:bodyPr>
          <a:lstStyle/>
          <a:p>
            <a:pPr algn="l"/>
            <a:r>
              <a:rPr lang="en-GB" sz="4000" b="1" dirty="0"/>
              <a:t>Our Values</a:t>
            </a:r>
            <a:br>
              <a:rPr lang="en-GB" sz="4000" b="1" dirty="0"/>
            </a:br>
            <a:br>
              <a:rPr lang="en-GB" sz="4000" b="1" dirty="0"/>
            </a:br>
            <a:r>
              <a:rPr lang="en-GB" sz="3100" b="1" dirty="0"/>
              <a:t>Kindness and Respect</a:t>
            </a:r>
            <a:br>
              <a:rPr lang="en-GB" sz="3100" b="1" dirty="0"/>
            </a:br>
            <a:r>
              <a:rPr lang="en-GB" sz="3100" b="1" dirty="0"/>
              <a:t>Empowerment </a:t>
            </a:r>
            <a:br>
              <a:rPr lang="en-GB" sz="3100" b="1" dirty="0"/>
            </a:br>
            <a:r>
              <a:rPr lang="en-GB" sz="3100" b="1" dirty="0"/>
              <a:t>Excellence </a:t>
            </a: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F231941B-057D-4E84-941C-097E3E2925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81" y="10783"/>
            <a:ext cx="1633870" cy="12741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57E2E29-9763-4477-B5B3-65DBFD165DEE}"/>
              </a:ext>
            </a:extLst>
          </p:cNvPr>
          <p:cNvSpPr txBox="1"/>
          <p:nvPr/>
        </p:nvSpPr>
        <p:spPr>
          <a:xfrm>
            <a:off x="4605295" y="5697"/>
            <a:ext cx="4073119" cy="449353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GB" b="1">
              <a:solidFill>
                <a:schemeClr val="tx1"/>
              </a:solidFill>
              <a:latin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1600" b="1">
                <a:solidFill>
                  <a:srgbClr val="FFFFFF"/>
                </a:solidFill>
              </a:rPr>
              <a:t>We are a school where every child is able to:</a:t>
            </a:r>
            <a:endParaRPr lang="en-GB" sz="1600" b="1">
              <a:solidFill>
                <a:srgbClr val="0070C0"/>
              </a:solidFill>
            </a:endParaRPr>
          </a:p>
          <a:p>
            <a:pPr marL="285750" indent="-285750" algn="ctr">
              <a:buFont typeface="Arial"/>
              <a:buChar char="•"/>
            </a:pPr>
            <a:endParaRPr lang="en-GB" sz="1600" b="1">
              <a:solidFill>
                <a:srgbClr val="FFFFFF"/>
              </a:solidFill>
            </a:endParaRPr>
          </a:p>
          <a:p>
            <a:pPr marL="285750" indent="-285750">
              <a:buChar char="•"/>
            </a:pPr>
            <a:r>
              <a:rPr lang="en-GB" sz="1600">
                <a:solidFill>
                  <a:srgbClr val="FFFFFF"/>
                </a:solidFill>
              </a:rPr>
              <a:t>Explore, Question &amp;  Grow, with a spirit of curiosity</a:t>
            </a:r>
            <a:endParaRPr lang="en-GB" sz="1600">
              <a:solidFill>
                <a:srgbClr val="0070C0"/>
              </a:solidFill>
            </a:endParaRPr>
          </a:p>
          <a:p>
            <a:pPr marL="285750" indent="-285750">
              <a:buChar char="•"/>
            </a:pPr>
            <a:endParaRPr lang="en-GB" sz="1600">
              <a:solidFill>
                <a:srgbClr val="FFFFFF"/>
              </a:solidFill>
            </a:endParaRPr>
          </a:p>
          <a:p>
            <a:pPr marL="285750" indent="-285750">
              <a:buChar char="•"/>
            </a:pPr>
            <a:r>
              <a:rPr lang="en-GB" sz="1600">
                <a:solidFill>
                  <a:srgbClr val="FFFFFF"/>
                </a:solidFill>
              </a:rPr>
              <a:t>Be happy and flourish</a:t>
            </a:r>
          </a:p>
          <a:p>
            <a:pPr marL="285750" indent="-285750">
              <a:buChar char="•"/>
            </a:pPr>
            <a:endParaRPr lang="en-GB" sz="1600">
              <a:solidFill>
                <a:srgbClr val="FFFFFF"/>
              </a:solidFill>
            </a:endParaRPr>
          </a:p>
          <a:p>
            <a:pPr marL="285750" indent="-285750">
              <a:buChar char="•"/>
            </a:pPr>
            <a:r>
              <a:rPr lang="en-GB" sz="1600">
                <a:solidFill>
                  <a:srgbClr val="FFFFFF"/>
                </a:solidFill>
              </a:rPr>
              <a:t>Be a life longer learner, who are independent, brave, and encouraged to take risks.</a:t>
            </a:r>
          </a:p>
          <a:p>
            <a:pPr marL="285750" indent="-285750">
              <a:buChar char="•"/>
            </a:pPr>
            <a:endParaRPr lang="en-GB" sz="1600">
              <a:solidFill>
                <a:srgbClr val="FFFFFF"/>
              </a:solidFill>
            </a:endParaRPr>
          </a:p>
          <a:p>
            <a:pPr marL="285750" indent="-285750">
              <a:buChar char="•"/>
            </a:pPr>
            <a:r>
              <a:rPr lang="en-GB" sz="1600">
                <a:solidFill>
                  <a:srgbClr val="FFFFFF"/>
                </a:solidFill>
              </a:rPr>
              <a:t>Contribute to the community, whether it is in school, in their local areas or in the world. </a:t>
            </a:r>
          </a:p>
          <a:p>
            <a:pPr marL="285750" indent="-285750">
              <a:buFont typeface="Arial"/>
              <a:buChar char="•"/>
            </a:pPr>
            <a:endParaRPr lang="en-GB" sz="1600" b="1">
              <a:solidFill>
                <a:srgbClr val="FFFFFF"/>
              </a:solidFill>
            </a:endParaRPr>
          </a:p>
          <a:p>
            <a:pPr algn="ctr"/>
            <a:r>
              <a:rPr lang="en-GB" sz="1600" b="1">
                <a:solidFill>
                  <a:srgbClr val="FFFFFF"/>
                </a:solidFill>
              </a:rPr>
              <a:t>     'Happy and successful'</a:t>
            </a:r>
          </a:p>
        </p:txBody>
      </p:sp>
    </p:spTree>
    <p:extLst>
      <p:ext uri="{BB962C8B-B14F-4D97-AF65-F5344CB8AC3E}">
        <p14:creationId xmlns:p14="http://schemas.microsoft.com/office/powerpoint/2010/main" val="5859493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633870" cy="127417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41223" y="1399269"/>
            <a:ext cx="4332805" cy="307776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3200" dirty="0">
                <a:solidFill>
                  <a:schemeClr val="tx1"/>
                </a:solidFill>
                <a:cs typeface="Calibri Light"/>
              </a:rPr>
              <a:t>Head Girls </a:t>
            </a:r>
          </a:p>
          <a:p>
            <a:pPr algn="ctr"/>
            <a:endParaRPr lang="en-GB" sz="3200" b="1" dirty="0">
              <a:solidFill>
                <a:schemeClr val="tx1"/>
              </a:solidFill>
              <a:cs typeface="Calibri Light"/>
            </a:endParaRPr>
          </a:p>
          <a:p>
            <a:pPr algn="ctr"/>
            <a:r>
              <a:rPr lang="en-GB" sz="2000" b="1" dirty="0" err="1">
                <a:solidFill>
                  <a:schemeClr val="tx1"/>
                </a:solidFill>
                <a:latin typeface="Corbel"/>
                <a:ea typeface="Corbel"/>
                <a:cs typeface="Corbel"/>
                <a:sym typeface="Corbel"/>
              </a:rPr>
              <a:t>Maimuna</a:t>
            </a:r>
            <a:r>
              <a:rPr lang="en-GB" sz="2000" b="1" dirty="0">
                <a:solidFill>
                  <a:schemeClr val="tx1"/>
                </a:solidFill>
                <a:latin typeface="Corbel"/>
                <a:ea typeface="Corbel"/>
                <a:cs typeface="Corbel"/>
                <a:sym typeface="Corbel"/>
              </a:rPr>
              <a:t> Humphreys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orbel"/>
                <a:ea typeface="Corbel"/>
                <a:cs typeface="Corbel"/>
                <a:sym typeface="Corbel"/>
              </a:rPr>
              <a:t>Lua </a:t>
            </a:r>
            <a:r>
              <a:rPr lang="en-GB" sz="2000" b="1" dirty="0" err="1">
                <a:solidFill>
                  <a:schemeClr val="tx1"/>
                </a:solidFill>
                <a:latin typeface="Corbel"/>
                <a:ea typeface="Corbel"/>
                <a:cs typeface="Corbel"/>
                <a:sym typeface="Corbel"/>
              </a:rPr>
              <a:t>Selas</a:t>
            </a:r>
            <a:endParaRPr lang="en-GB" sz="2000" b="1" dirty="0">
              <a:solidFill>
                <a:schemeClr val="tx1"/>
              </a:solidFill>
              <a:latin typeface="Corbel"/>
              <a:ea typeface="Corbel"/>
              <a:cs typeface="Corbel"/>
              <a:sym typeface="Corbel"/>
            </a:endParaRPr>
          </a:p>
          <a:p>
            <a:pPr algn="ctr"/>
            <a:endParaRPr lang="en-GB" sz="1800" b="1" i="1" dirty="0">
              <a:solidFill>
                <a:schemeClr val="tx1"/>
              </a:solidFill>
              <a:latin typeface="Corbel"/>
              <a:ea typeface="Corbel"/>
              <a:cs typeface="Corbel"/>
              <a:sym typeface="Corbel"/>
            </a:endParaRPr>
          </a:p>
          <a:p>
            <a:pPr algn="ctr"/>
            <a:r>
              <a:rPr lang="en-GB" sz="1800" i="1" dirty="0">
                <a:solidFill>
                  <a:schemeClr val="tx1"/>
                </a:solidFill>
                <a:latin typeface="Corbel"/>
                <a:ea typeface="Corbel"/>
                <a:cs typeface="Corbel"/>
                <a:sym typeface="Corbel"/>
              </a:rPr>
              <a:t>“Staff and pupils value how much they can learn  from their diverse school community. They respect each other’s views and nurture everyone’s differences”</a:t>
            </a:r>
            <a:endParaRPr lang="en-GB" sz="1800" dirty="0">
              <a:solidFill>
                <a:schemeClr val="tx1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7D04B81-4AA8-4FAD-83B2-BC07595BB74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15378" y="63028"/>
            <a:ext cx="3151573" cy="4942239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75D2C8B-BA3B-47B5-9379-85A1B15E5FE0}"/>
              </a:ext>
            </a:extLst>
          </p:cNvPr>
          <p:cNvSpPr txBox="1"/>
          <p:nvPr/>
        </p:nvSpPr>
        <p:spPr>
          <a:xfrm>
            <a:off x="5615125" y="4252404"/>
            <a:ext cx="2752077" cy="64633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800" dirty="0"/>
              <a:t>Reading Youth Council Representatives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70811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0810BF-9EA8-4DE8-A1E3-C223FE529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30445" y="352563"/>
            <a:ext cx="2400434" cy="693184"/>
          </a:xfrm>
        </p:spPr>
        <p:txBody>
          <a:bodyPr>
            <a:normAutofit fontScale="90000"/>
          </a:bodyPr>
          <a:lstStyle/>
          <a:p>
            <a:r>
              <a:rPr lang="en-GB" sz="4000" b="1"/>
              <a:t>Curriculum</a:t>
            </a: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F231941B-057D-4E84-941C-097E3E2925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81" y="10783"/>
            <a:ext cx="1633870" cy="12741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83B3CD0-FC1B-DE71-B36B-E9FECA35EBAF}"/>
              </a:ext>
            </a:extLst>
          </p:cNvPr>
          <p:cNvSpPr txBox="1"/>
          <p:nvPr/>
        </p:nvSpPr>
        <p:spPr>
          <a:xfrm>
            <a:off x="75915" y="2032795"/>
            <a:ext cx="4421031" cy="344709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>
                <a:solidFill>
                  <a:schemeClr val="tx1"/>
                </a:solidFill>
                <a:latin typeface="Source Sans Pro"/>
                <a:ea typeface="Source Sans Pro"/>
              </a:rPr>
              <a:t>In Years 7 and 8, your daughter will explore a variety of subjects to help her discover interests and talents. </a:t>
            </a:r>
            <a:endParaRPr lang="en-US" sz="1600">
              <a:solidFill>
                <a:schemeClr val="tx1"/>
              </a:solidFill>
            </a:endParaRPr>
          </a:p>
          <a:p>
            <a:endParaRPr lang="en-GB" sz="1600">
              <a:solidFill>
                <a:schemeClr val="tx1"/>
              </a:solidFill>
              <a:latin typeface="Source Sans Pro"/>
              <a:ea typeface="Source Sans Pro"/>
            </a:endParaRPr>
          </a:p>
          <a:p>
            <a:r>
              <a:rPr lang="en-GB" sz="1600">
                <a:solidFill>
                  <a:schemeClr val="tx1"/>
                </a:solidFill>
                <a:latin typeface="Source Sans Pro"/>
                <a:ea typeface="Source Sans Pro"/>
              </a:rPr>
              <a:t>We offer a wide range of subjects so they can experience different fields of study. This helps make informed choices when it's time to pick their GCSE subjects options late in Year 8.</a:t>
            </a:r>
            <a:endParaRPr lang="en-GB" sz="1600">
              <a:solidFill>
                <a:schemeClr val="tx1"/>
              </a:solidFill>
            </a:endParaRPr>
          </a:p>
          <a:p>
            <a:endParaRPr lang="en-GB" sz="1200">
              <a:solidFill>
                <a:schemeClr val="tx1"/>
              </a:solidFill>
              <a:latin typeface="Source Sans Pro"/>
              <a:ea typeface="Source Sans Pro"/>
            </a:endParaRPr>
          </a:p>
          <a:p>
            <a:endParaRPr lang="en-GB" sz="1200">
              <a:solidFill>
                <a:schemeClr val="tx1"/>
              </a:solidFill>
              <a:latin typeface="Source Sans Pro"/>
              <a:ea typeface="Source Sans Pro"/>
            </a:endParaRPr>
          </a:p>
          <a:p>
            <a:endParaRPr lang="en-GB">
              <a:solidFill>
                <a:schemeClr val="tx1"/>
              </a:solidFill>
              <a:latin typeface="Source Sans Pro"/>
              <a:ea typeface="Source Sans Pro"/>
            </a:endParaRPr>
          </a:p>
          <a:p>
            <a:pPr marL="285750" indent="-285750">
              <a:buFont typeface="Courier New"/>
              <a:buChar char="o"/>
            </a:pPr>
            <a:endParaRPr lang="en-GB">
              <a:solidFill>
                <a:schemeClr val="tx1"/>
              </a:solidFill>
              <a:latin typeface="Source Sans Pro"/>
              <a:ea typeface="Source Sans Pro"/>
            </a:endParaRPr>
          </a:p>
          <a:p>
            <a:pPr marL="285750" indent="-285750">
              <a:buFont typeface="Courier New"/>
              <a:buChar char="o"/>
            </a:pPr>
            <a:endParaRPr lang="en-GB">
              <a:solidFill>
                <a:schemeClr val="tx1"/>
              </a:solidFill>
              <a:latin typeface="Source Sans Pro"/>
              <a:ea typeface="Source Sans Pro"/>
            </a:endParaRPr>
          </a:p>
          <a:p>
            <a:pPr marL="285750" indent="-285750">
              <a:buFont typeface="Courier New"/>
              <a:buChar char="o"/>
            </a:pPr>
            <a:endParaRPr lang="en-GB" sz="1200">
              <a:solidFill>
                <a:schemeClr val="tx1"/>
              </a:solidFill>
              <a:latin typeface="Source Sans Pro"/>
              <a:ea typeface="Source Sans Pro"/>
            </a:endParaRPr>
          </a:p>
          <a:p>
            <a:pPr marL="285750" indent="-285750">
              <a:buFont typeface="Courier New"/>
              <a:buChar char="o"/>
            </a:pPr>
            <a:endParaRPr lang="en-GB" sz="1200">
              <a:solidFill>
                <a:schemeClr val="tx1"/>
              </a:solidFill>
              <a:latin typeface="Source Sans Pro"/>
              <a:ea typeface="Source Sans Pro"/>
            </a:endParaRPr>
          </a:p>
        </p:txBody>
      </p:sp>
      <p:pic>
        <p:nvPicPr>
          <p:cNvPr id="8" name="Picture 7" descr="A group of girls posing for a photo&#10;&#10;Description automatically generated">
            <a:extLst>
              <a:ext uri="{FF2B5EF4-FFF2-40B4-BE49-F238E27FC236}">
                <a16:creationId xmlns:a16="http://schemas.microsoft.com/office/drawing/2014/main" id="{FC2AA7F4-7356-40DF-9796-1F1BE7B33B5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264" r="2786" b="382"/>
          <a:stretch/>
        </p:blipFill>
        <p:spPr>
          <a:xfrm>
            <a:off x="4869923" y="640894"/>
            <a:ext cx="4010131" cy="3526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3892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0810BF-9EA8-4DE8-A1E3-C223FE529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30445" y="352563"/>
            <a:ext cx="2400434" cy="693184"/>
          </a:xfrm>
        </p:spPr>
        <p:txBody>
          <a:bodyPr>
            <a:normAutofit fontScale="90000"/>
          </a:bodyPr>
          <a:lstStyle/>
          <a:p>
            <a:r>
              <a:rPr lang="en-GB" sz="4000" b="1"/>
              <a:t>Curriculum</a:t>
            </a: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F231941B-057D-4E84-941C-097E3E2925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81" y="10783"/>
            <a:ext cx="1633870" cy="1274174"/>
          </a:xfrm>
          <a:prstGeom prst="rect">
            <a:avLst/>
          </a:prstGeom>
        </p:spPr>
      </p:pic>
      <p:pic>
        <p:nvPicPr>
          <p:cNvPr id="5" name="Picture 4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D021BABD-2D46-B8FC-B265-969E1304A0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5175" y="533901"/>
            <a:ext cx="4238132" cy="434640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83B3CD0-FC1B-DE71-B36B-E9FECA35EBAF}"/>
              </a:ext>
            </a:extLst>
          </p:cNvPr>
          <p:cNvSpPr txBox="1"/>
          <p:nvPr/>
        </p:nvSpPr>
        <p:spPr>
          <a:xfrm>
            <a:off x="117328" y="1411599"/>
            <a:ext cx="4421031" cy="418576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1200" dirty="0">
              <a:solidFill>
                <a:schemeClr val="tx1"/>
              </a:solidFill>
              <a:latin typeface="Source Sans Pro"/>
              <a:ea typeface="Source Sans Pro"/>
            </a:endParaRPr>
          </a:p>
          <a:p>
            <a:endParaRPr lang="en-GB" sz="1200" dirty="0">
              <a:solidFill>
                <a:schemeClr val="tx1"/>
              </a:solidFill>
              <a:latin typeface="Source Sans Pro"/>
              <a:ea typeface="Source Sans Pro"/>
            </a:endParaRPr>
          </a:p>
          <a:p>
            <a:r>
              <a:rPr lang="en-GB" sz="1600" dirty="0">
                <a:solidFill>
                  <a:schemeClr val="tx1"/>
                </a:solidFill>
                <a:latin typeface="Source Sans Pro"/>
                <a:ea typeface="Source Sans Pro"/>
              </a:rPr>
              <a:t>At the end of Year 8, they will have the exciting opportunity to choose the subjects they want to focus on for the GCSE exams. </a:t>
            </a:r>
          </a:p>
          <a:p>
            <a:endParaRPr lang="en-GB" sz="1600" dirty="0">
              <a:solidFill>
                <a:schemeClr val="tx1"/>
              </a:solidFill>
              <a:latin typeface="Source Sans Pro"/>
              <a:ea typeface="Source Sans Pro"/>
            </a:endParaRPr>
          </a:p>
          <a:p>
            <a:r>
              <a:rPr lang="en-GB" sz="1600" dirty="0">
                <a:solidFill>
                  <a:schemeClr val="tx1"/>
                </a:solidFill>
                <a:latin typeface="Source Sans Pro"/>
                <a:ea typeface="Source Sans Pro"/>
              </a:rPr>
              <a:t>Our goal is to provide a well-rounded education that prepares every student for success in the future. </a:t>
            </a:r>
            <a:endParaRPr lang="en-GB" sz="1600" dirty="0">
              <a:solidFill>
                <a:schemeClr val="tx1"/>
              </a:solidFill>
              <a:ea typeface="Source Sans Pro"/>
            </a:endParaRPr>
          </a:p>
          <a:p>
            <a:endParaRPr lang="en-GB" sz="1600" dirty="0">
              <a:solidFill>
                <a:schemeClr val="tx1"/>
              </a:solidFill>
              <a:latin typeface="Source Sans Pro"/>
              <a:ea typeface="Source Sans Pro"/>
            </a:endParaRPr>
          </a:p>
          <a:p>
            <a:r>
              <a:rPr lang="en-GB" sz="1600" dirty="0">
                <a:solidFill>
                  <a:schemeClr val="tx1"/>
                </a:solidFill>
                <a:latin typeface="Source Sans Pro"/>
                <a:ea typeface="Source Sans Pro"/>
              </a:rPr>
              <a:t>With our support, every student will have the freedom to explore their passions and build a pathway to achieve their goals</a:t>
            </a:r>
            <a:endParaRPr lang="en-GB" sz="1600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  <a:latin typeface="Source Sans Pro"/>
              <a:ea typeface="Source Sans Pro"/>
            </a:endParaRPr>
          </a:p>
          <a:p>
            <a:pPr marL="285750" indent="-285750">
              <a:buFont typeface="Courier New"/>
              <a:buChar char="o"/>
            </a:pPr>
            <a:endParaRPr lang="en-GB" dirty="0">
              <a:solidFill>
                <a:schemeClr val="tx1"/>
              </a:solidFill>
              <a:latin typeface="Source Sans Pro"/>
              <a:ea typeface="Source Sans Pro"/>
            </a:endParaRPr>
          </a:p>
          <a:p>
            <a:pPr marL="285750" indent="-285750">
              <a:buFont typeface="Courier New"/>
              <a:buChar char="o"/>
            </a:pPr>
            <a:endParaRPr lang="en-GB" dirty="0">
              <a:solidFill>
                <a:schemeClr val="tx1"/>
              </a:solidFill>
              <a:latin typeface="Source Sans Pro"/>
              <a:ea typeface="Source Sans Pro"/>
            </a:endParaRPr>
          </a:p>
          <a:p>
            <a:pPr marL="285750" indent="-285750">
              <a:buFont typeface="Courier New"/>
              <a:buChar char="o"/>
            </a:pPr>
            <a:endParaRPr lang="en-GB" sz="1200" dirty="0">
              <a:solidFill>
                <a:schemeClr val="tx1"/>
              </a:solidFill>
              <a:latin typeface="Source Sans Pro"/>
              <a:ea typeface="Source Sans Pro"/>
            </a:endParaRPr>
          </a:p>
          <a:p>
            <a:pPr marL="285750" indent="-285750">
              <a:buFont typeface="Courier New"/>
              <a:buChar char="o"/>
            </a:pPr>
            <a:endParaRPr lang="en-GB" sz="1200" dirty="0">
              <a:solidFill>
                <a:schemeClr val="tx1"/>
              </a:solidFill>
              <a:latin typeface="Source Sans Pro"/>
              <a:ea typeface="Source Sans Pro"/>
            </a:endParaRPr>
          </a:p>
        </p:txBody>
      </p:sp>
    </p:spTree>
    <p:extLst>
      <p:ext uri="{BB962C8B-B14F-4D97-AF65-F5344CB8AC3E}">
        <p14:creationId xmlns:p14="http://schemas.microsoft.com/office/powerpoint/2010/main" val="41289215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3C02D8-15C1-4A74-B974-3BDB7758F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886" y="569257"/>
            <a:ext cx="4045200" cy="1710300"/>
          </a:xfrm>
        </p:spPr>
        <p:txBody>
          <a:bodyPr>
            <a:normAutofit/>
          </a:bodyPr>
          <a:lstStyle/>
          <a:p>
            <a:r>
              <a:rPr lang="en-GB" b="1" dirty="0"/>
              <a:t>Wider curriculum</a:t>
            </a:r>
            <a:br>
              <a:rPr lang="en-GB" b="1" dirty="0"/>
            </a:br>
            <a:endParaRPr lang="en-GB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7183C9-7D0E-4E8E-9C99-21FEBCEB04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9301" y="2912736"/>
            <a:ext cx="4045200" cy="1345500"/>
          </a:xfrm>
        </p:spPr>
        <p:txBody>
          <a:bodyPr/>
          <a:lstStyle/>
          <a:p>
            <a:pPr marL="114300" indent="0" algn="l">
              <a:lnSpc>
                <a:spcPct val="114999"/>
              </a:lnSpc>
            </a:pPr>
            <a:endParaRPr lang="en-GB" b="1">
              <a:solidFill>
                <a:schemeClr val="tx1"/>
              </a:solidFill>
              <a:latin typeface="Arial"/>
              <a:cs typeface="Arial"/>
            </a:endParaRPr>
          </a:p>
          <a:p>
            <a:pPr marL="114300" indent="0" algn="l">
              <a:lnSpc>
                <a:spcPct val="114999"/>
              </a:lnSpc>
            </a:pPr>
            <a:endParaRPr lang="en-GB"/>
          </a:p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FA7656-DD87-4CCC-8034-7FD1780E9E9A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pPr marL="114300" indent="0">
              <a:lnSpc>
                <a:spcPct val="114999"/>
              </a:lnSpc>
              <a:buNone/>
            </a:pPr>
            <a:endParaRPr lang="en-GB" b="1">
              <a:solidFill>
                <a:schemeClr val="accent6">
                  <a:lumMod val="10000"/>
                </a:schemeClr>
              </a:solidFill>
              <a:latin typeface="Arial"/>
              <a:cs typeface="Arial"/>
            </a:endParaRPr>
          </a:p>
          <a:p>
            <a:pPr marL="114300" indent="0">
              <a:lnSpc>
                <a:spcPct val="114999"/>
              </a:lnSpc>
              <a:buNone/>
            </a:pPr>
            <a:endParaRPr lang="en-GB" b="1">
              <a:solidFill>
                <a:schemeClr val="accent6">
                  <a:lumMod val="10000"/>
                </a:schemeClr>
              </a:solidFill>
              <a:latin typeface="Arial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A182BA0-0CBF-4EEE-8293-8CDE6D0B3A26}"/>
              </a:ext>
            </a:extLst>
          </p:cNvPr>
          <p:cNvSpPr txBox="1"/>
          <p:nvPr/>
        </p:nvSpPr>
        <p:spPr>
          <a:xfrm>
            <a:off x="227058" y="2354848"/>
            <a:ext cx="4245028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kumimoji="0" lang="en-GB" sz="1800" i="1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bel"/>
                <a:ea typeface="Corbel"/>
                <a:cs typeface="Corbel"/>
                <a:sym typeface="Corbel"/>
              </a:rPr>
              <a:t>“Students are provided with many opportunities for Personal Development. This includes interesting workshops, external speakers, and different school clubs and trips”</a:t>
            </a:r>
            <a:endParaRPr lang="en-GB" sz="1800" dirty="0">
              <a:solidFill>
                <a:schemeClr val="tx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4264ACD-281F-4F2E-AFE7-87BFFE9F3E4F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9802" y="1230671"/>
            <a:ext cx="2339788" cy="260952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F0A4764-875E-49CE-A32E-EE043854DABE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9590" y="1230671"/>
            <a:ext cx="2118929" cy="2609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1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F231941B-057D-4E84-941C-097E3E2925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81" y="10783"/>
            <a:ext cx="1633870" cy="127417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A1E72D2-F422-4F8D-8485-5F05FA78050C}"/>
              </a:ext>
            </a:extLst>
          </p:cNvPr>
          <p:cNvSpPr txBox="1"/>
          <p:nvPr/>
        </p:nvSpPr>
        <p:spPr>
          <a:xfrm>
            <a:off x="1984138" y="632757"/>
            <a:ext cx="7084381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sz="2400" b="1" dirty="0">
                <a:solidFill>
                  <a:schemeClr val="tx1"/>
                </a:solidFill>
                <a:latin typeface="arial"/>
                <a:cs typeface="arial"/>
              </a:rPr>
              <a:t>Last half term students were involved in many activities:</a:t>
            </a:r>
          </a:p>
          <a:p>
            <a:pPr marL="0" indent="0">
              <a:buNone/>
            </a:pPr>
            <a:endParaRPr lang="en-GB" sz="2400" b="1" dirty="0">
              <a:solidFill>
                <a:schemeClr val="tx1"/>
              </a:solidFill>
              <a:latin typeface="arial"/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b="1" dirty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After school clubs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b="1" dirty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Visits to Reading University         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b="1" dirty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Year 10 Reading University Scholarship Programme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b="1" dirty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Trip to Windsor Castle/Tower of London/London </a:t>
            </a:r>
            <a:r>
              <a:rPr lang="en-GB" sz="1800" b="1" dirty="0" err="1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Theater</a:t>
            </a:r>
            <a:endParaRPr lang="en-GB" sz="1800" b="1" dirty="0">
              <a:solidFill>
                <a:schemeClr val="tx1"/>
              </a:solidFill>
              <a:latin typeface="Source Sans Pro" panose="020B0503030403020204" pitchFamily="34" charset="0"/>
              <a:ea typeface="Source Sans Pro" panose="020B0503030403020204" pitchFamily="34" charset="0"/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b="1" dirty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Year 7 Immersive workshop run by Reading University on  Victorian Transport. </a:t>
            </a:r>
            <a:endParaRPr lang="en-GB" sz="1800" b="1" dirty="0">
              <a:solidFill>
                <a:schemeClr val="tx1"/>
              </a:solidFill>
              <a:latin typeface="Source Sans Pro" panose="020B0503030403020204" pitchFamily="34" charset="0"/>
              <a:ea typeface="Source Sans Pro" panose="020B0503030403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b="1" dirty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Aspire 2 Public Speaking Competition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b="1" dirty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Trip to Berlin 2025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b="1" dirty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Year 9 PSHE play by the </a:t>
            </a:r>
            <a:r>
              <a:rPr lang="en-GB" sz="1800" b="1" dirty="0" err="1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UpFront</a:t>
            </a:r>
            <a:r>
              <a:rPr lang="en-GB" sz="1800" b="1" dirty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 Theatre Company</a:t>
            </a:r>
            <a:r>
              <a:rPr lang="en-GB" sz="1800" b="1" dirty="0">
                <a:solidFill>
                  <a:schemeClr val="accent1">
                    <a:lumMod val="75000"/>
                  </a:schemeClr>
                </a:solidFill>
                <a:latin typeface="Corbel" panose="020B0503020204020204" pitchFamily="34" charset="0"/>
                <a:cs typeface="arial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b="1" dirty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</a:rPr>
              <a:t>Year 10 Personal Development Day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08819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0810BF-9EA8-4DE8-A1E3-C223FE529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3183" y="2188101"/>
            <a:ext cx="4063224" cy="896892"/>
          </a:xfrm>
        </p:spPr>
        <p:txBody>
          <a:bodyPr>
            <a:normAutofit/>
          </a:bodyPr>
          <a:lstStyle/>
          <a:p>
            <a:r>
              <a:rPr lang="en-GB" sz="4000" b="1" dirty="0"/>
              <a:t>Student Support</a:t>
            </a: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F231941B-057D-4E84-941C-097E3E2925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81" y="10783"/>
            <a:ext cx="1633870" cy="1274174"/>
          </a:xfrm>
          <a:prstGeom prst="rect">
            <a:avLst/>
          </a:prstGeom>
        </p:spPr>
      </p:pic>
      <p:pic>
        <p:nvPicPr>
          <p:cNvPr id="3" name="Picture 2" descr="A group of girls in uniforms posing for a photo&#10;&#10;Description automatically generated">
            <a:extLst>
              <a:ext uri="{FF2B5EF4-FFF2-40B4-BE49-F238E27FC236}">
                <a16:creationId xmlns:a16="http://schemas.microsoft.com/office/drawing/2014/main" id="{7DC784C2-5BE5-977F-8730-11D7094C89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8989" y="616618"/>
            <a:ext cx="4210660" cy="3707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2846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Shape 101" descr="Image result for reading girls school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9275" y="147075"/>
            <a:ext cx="1633675" cy="1273126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Shape 102"/>
          <p:cNvSpPr txBox="1"/>
          <p:nvPr/>
        </p:nvSpPr>
        <p:spPr>
          <a:xfrm>
            <a:off x="56617" y="2882504"/>
            <a:ext cx="4494300" cy="164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indent="-342900">
              <a:buClr>
                <a:srgbClr val="FFFFFF"/>
              </a:buClr>
              <a:buSzPts val="1800"/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Explorer 24</a:t>
            </a:r>
            <a:r>
              <a:rPr lang="en-GB" sz="2400" baseline="30000" dirty="0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th</a:t>
            </a:r>
            <a:r>
              <a:rPr lang="en-GB" sz="2400" dirty="0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 and 25</a:t>
            </a:r>
            <a:r>
              <a:rPr lang="en-GB" sz="2400" baseline="30000" dirty="0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th</a:t>
            </a:r>
            <a:r>
              <a:rPr lang="en-GB" sz="2400" dirty="0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 June</a:t>
            </a:r>
          </a:p>
          <a:p>
            <a:pPr marL="457200" indent="-342900">
              <a:buClr>
                <a:srgbClr val="FFFFFF"/>
              </a:buClr>
              <a:buSzPts val="1800"/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Induction meetings with SLT and Pastoral Team</a:t>
            </a:r>
          </a:p>
          <a:p>
            <a:pPr marL="457200" indent="-342900">
              <a:buClr>
                <a:srgbClr val="FFFFFF"/>
              </a:buClr>
              <a:buSzPts val="1800"/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3</a:t>
            </a:r>
            <a:r>
              <a:rPr lang="en-GB" sz="2400" baseline="30000" dirty="0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rd</a:t>
            </a:r>
            <a:r>
              <a:rPr lang="en-GB" sz="2400" dirty="0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 September first day at RGS, year 7 only</a:t>
            </a:r>
          </a:p>
          <a:p>
            <a:pPr marL="114300">
              <a:buClr>
                <a:srgbClr val="FFFFFF"/>
              </a:buClr>
              <a:buSzPts val="1800"/>
            </a:pPr>
            <a:endParaRPr lang="en-GB" sz="2400" dirty="0">
              <a:solidFill>
                <a:srgbClr val="FFFFFF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114300" lv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</a:pPr>
            <a:endParaRPr lang="en-GB" sz="1800" b="1" dirty="0">
              <a:solidFill>
                <a:srgbClr val="FFFFFF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7" name="Shape 88"/>
          <p:cNvSpPr txBox="1">
            <a:spLocks/>
          </p:cNvSpPr>
          <p:nvPr/>
        </p:nvSpPr>
        <p:spPr>
          <a:xfrm>
            <a:off x="179275" y="2266166"/>
            <a:ext cx="4248984" cy="8124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Oswald"/>
              <a:buNone/>
              <a:defRPr sz="4200" b="0" i="0" u="none" strike="noStrike" cap="none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Oswald"/>
              <a:buNone/>
              <a:defRPr sz="4200" b="0" i="0" u="none" strike="noStrike" cap="none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Oswald"/>
              <a:buNone/>
              <a:defRPr sz="4200" b="0" i="0" u="none" strike="noStrike" cap="none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Oswald"/>
              <a:buNone/>
              <a:defRPr sz="4200" b="0" i="0" u="none" strike="noStrike" cap="none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Oswald"/>
              <a:buNone/>
              <a:defRPr sz="4200" b="0" i="0" u="none" strike="noStrike" cap="none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Oswald"/>
              <a:buNone/>
              <a:defRPr sz="4200" b="0" i="0" u="none" strike="noStrike" cap="none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Oswald"/>
              <a:buNone/>
              <a:defRPr sz="4200" b="0" i="0" u="none" strike="noStrike" cap="none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Oswald"/>
              <a:buNone/>
              <a:defRPr sz="4200" b="0" i="0" u="none" strike="noStrike" cap="none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Oswald"/>
              <a:buNone/>
              <a:defRPr sz="4200" b="0" i="0" u="none" strike="noStrike" cap="none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9pPr>
          </a:lstStyle>
          <a:p>
            <a:pPr algn="l">
              <a:buClr>
                <a:srgbClr val="FFFFFF"/>
              </a:buClr>
              <a:buSzPct val="100000"/>
            </a:pPr>
            <a:endParaRPr lang="en-GB" sz="2800" b="1" dirty="0">
              <a:solidFill>
                <a:srgbClr val="00B0F0"/>
              </a:solidFill>
              <a:latin typeface="Arial"/>
              <a:ea typeface="Comfortaa"/>
              <a:cs typeface="Comfortaa"/>
              <a:sym typeface="Comfortaa"/>
            </a:endParaRPr>
          </a:p>
          <a:p>
            <a:pPr>
              <a:buClr>
                <a:srgbClr val="FFFFFF"/>
              </a:buClr>
              <a:buSzPct val="100000"/>
            </a:pPr>
            <a:r>
              <a:rPr lang="en-GB" sz="3200" b="1" dirty="0">
                <a:solidFill>
                  <a:schemeClr val="tx1"/>
                </a:solidFill>
                <a:latin typeface="Arial"/>
                <a:ea typeface="Comfortaa"/>
                <a:cs typeface="Comfortaa"/>
                <a:sym typeface="Comfortaa"/>
              </a:rPr>
              <a:t>Year 6 Explorer Day and Transition  </a:t>
            </a:r>
          </a:p>
          <a:p>
            <a:pPr>
              <a:buClr>
                <a:srgbClr val="FFFFFF"/>
              </a:buClr>
            </a:pPr>
            <a:r>
              <a:rPr lang="en-GB" sz="2000" dirty="0">
                <a:solidFill>
                  <a:srgbClr val="66FFFF"/>
                </a:solidFill>
                <a:latin typeface="Arial"/>
                <a:ea typeface="Comfortaa"/>
                <a:cs typeface="Comfortaa"/>
                <a:sym typeface="Comfortaa"/>
              </a:rPr>
              <a:t> </a:t>
            </a:r>
          </a:p>
        </p:txBody>
      </p:sp>
      <p:pic>
        <p:nvPicPr>
          <p:cNvPr id="6" name="Picture 5" descr="A group of girls posing for a photo&#10;&#10;Description automatically generated">
            <a:extLst>
              <a:ext uri="{FF2B5EF4-FFF2-40B4-BE49-F238E27FC236}">
                <a16:creationId xmlns:a16="http://schemas.microsoft.com/office/drawing/2014/main" id="{FA95F008-9B72-49D8-836F-FCAF10BF84D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0264" r="2786" b="382"/>
          <a:stretch/>
        </p:blipFill>
        <p:spPr>
          <a:xfrm>
            <a:off x="4752516" y="719509"/>
            <a:ext cx="4212209" cy="370448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77965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Shape 101" descr="Image result for reading girls school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-1199" y="56838"/>
            <a:ext cx="1633675" cy="1273126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Shape 102"/>
          <p:cNvSpPr txBox="1"/>
          <p:nvPr/>
        </p:nvSpPr>
        <p:spPr>
          <a:xfrm>
            <a:off x="0" y="1494718"/>
            <a:ext cx="4631883" cy="34662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>
              <a:buClr>
                <a:srgbClr val="FFFFFF"/>
              </a:buClr>
              <a:buSzPts val="1800"/>
            </a:pPr>
            <a:r>
              <a:rPr lang="en-GB" sz="2400" b="1">
                <a:solidFill>
                  <a:srgbClr val="FFFFFF"/>
                </a:solidFill>
                <a:ea typeface="Comfortaa"/>
                <a:cs typeface="Comfortaa"/>
                <a:sym typeface="Comfortaa"/>
              </a:rPr>
              <a:t>Direct</a:t>
            </a:r>
            <a:r>
              <a:rPr lang="en-GB" sz="2000" b="1">
                <a:solidFill>
                  <a:srgbClr val="FFFFFF"/>
                </a:solidFill>
                <a:ea typeface="Comfortaa"/>
                <a:cs typeface="Comfortaa"/>
                <a:sym typeface="Comfortaa"/>
              </a:rPr>
              <a:t> </a:t>
            </a:r>
            <a:r>
              <a:rPr lang="en-GB" sz="2000">
                <a:solidFill>
                  <a:srgbClr val="FFFFFF"/>
                </a:solidFill>
                <a:ea typeface="Comfortaa"/>
                <a:cs typeface="Comfortaa"/>
                <a:sym typeface="Comfortaa"/>
              </a:rPr>
              <a:t>service</a:t>
            </a:r>
            <a:r>
              <a:rPr lang="en-GB" sz="2400">
                <a:solidFill>
                  <a:srgbClr val="FFFFFF"/>
                </a:solidFill>
                <a:ea typeface="Comfortaa"/>
                <a:cs typeface="Comfortaa"/>
                <a:sym typeface="Comfortaa"/>
              </a:rPr>
              <a:t> </a:t>
            </a:r>
            <a:endParaRPr lang="en-GB" sz="2400">
              <a:solidFill>
                <a:srgbClr val="FFFFFF"/>
              </a:solidFill>
              <a:ea typeface="Comfortaa"/>
              <a:cs typeface="Comfortaa"/>
            </a:endParaRPr>
          </a:p>
          <a:p>
            <a:pPr marL="400050" lvl="0" indent="-28575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Wingdings" panose="05000000000000000000" pitchFamily="2" charset="2"/>
              <a:buChar char="ü"/>
            </a:pPr>
            <a:r>
              <a:rPr lang="en-GB" sz="2400">
                <a:solidFill>
                  <a:schemeClr val="tx1"/>
                </a:solidFill>
                <a:ea typeface="Comfortaa"/>
                <a:cs typeface="Comfortaa"/>
                <a:sym typeface="Comfortaa"/>
              </a:rPr>
              <a:t>Reading </a:t>
            </a:r>
            <a:r>
              <a:rPr lang="en-GB" sz="2400" b="1">
                <a:solidFill>
                  <a:schemeClr val="tx1"/>
                </a:solidFill>
                <a:ea typeface="Comfortaa"/>
                <a:cs typeface="Comfortaa"/>
                <a:sym typeface="Comfortaa"/>
              </a:rPr>
              <a:t>West</a:t>
            </a:r>
            <a:r>
              <a:rPr lang="en-GB" sz="2400">
                <a:solidFill>
                  <a:schemeClr val="tx1"/>
                </a:solidFill>
                <a:ea typeface="Comfortaa"/>
                <a:cs typeface="Comfortaa"/>
                <a:sym typeface="Comfortaa"/>
              </a:rPr>
              <a:t> </a:t>
            </a:r>
            <a:r>
              <a:rPr lang="en-GB">
                <a:solidFill>
                  <a:schemeClr val="tx1"/>
                </a:solidFill>
                <a:ea typeface="Comfortaa"/>
                <a:cs typeface="Comfortaa"/>
                <a:sym typeface="Comfortaa"/>
              </a:rPr>
              <a:t>(Tilehurst)</a:t>
            </a:r>
            <a:endParaRPr lang="en-GB">
              <a:solidFill>
                <a:schemeClr val="tx1"/>
              </a:solidFill>
              <a:ea typeface="Comfortaa"/>
              <a:cs typeface="Comfortaa"/>
            </a:endParaRPr>
          </a:p>
          <a:p>
            <a:pPr marL="400050" indent="-285750">
              <a:buClr>
                <a:srgbClr val="FFFFFF"/>
              </a:buClr>
              <a:buSzPts val="1800"/>
              <a:buFont typeface="Wingdings" panose="05000000000000000000" pitchFamily="2" charset="2"/>
              <a:buChar char="ü"/>
            </a:pPr>
            <a:r>
              <a:rPr lang="en-GB" sz="2400">
                <a:solidFill>
                  <a:schemeClr val="tx1"/>
                </a:solidFill>
                <a:ea typeface="Comfortaa"/>
                <a:cs typeface="Comfortaa"/>
              </a:rPr>
              <a:t>Reading </a:t>
            </a:r>
            <a:r>
              <a:rPr lang="en-GB" sz="2400" b="1">
                <a:solidFill>
                  <a:schemeClr val="tx1"/>
                </a:solidFill>
                <a:ea typeface="Comfortaa"/>
                <a:cs typeface="Comfortaa"/>
              </a:rPr>
              <a:t>West</a:t>
            </a:r>
            <a:r>
              <a:rPr lang="en-GB" sz="2400">
                <a:solidFill>
                  <a:schemeClr val="tx1"/>
                </a:solidFill>
                <a:ea typeface="Comfortaa"/>
                <a:cs typeface="Comfortaa"/>
              </a:rPr>
              <a:t> </a:t>
            </a:r>
            <a:r>
              <a:rPr lang="en-GB">
                <a:solidFill>
                  <a:schemeClr val="tx1"/>
                </a:solidFill>
                <a:ea typeface="Comfortaa"/>
                <a:cs typeface="Comfortaa"/>
              </a:rPr>
              <a:t>(Bath Road)</a:t>
            </a:r>
          </a:p>
          <a:p>
            <a:pPr marL="400050" indent="-285750">
              <a:buClr>
                <a:srgbClr val="FFFFFF"/>
              </a:buClr>
              <a:buSzPts val="1800"/>
              <a:buFont typeface="Wingdings" panose="05000000000000000000" pitchFamily="2" charset="2"/>
              <a:buChar char="ü"/>
            </a:pPr>
            <a:r>
              <a:rPr lang="en-GB" sz="2400">
                <a:solidFill>
                  <a:schemeClr val="tx1"/>
                </a:solidFill>
                <a:ea typeface="Comfortaa"/>
                <a:cs typeface="Comfortaa"/>
                <a:sym typeface="Comfortaa"/>
              </a:rPr>
              <a:t>Reading </a:t>
            </a:r>
            <a:r>
              <a:rPr lang="en-GB" sz="2400" b="1">
                <a:solidFill>
                  <a:schemeClr val="tx1"/>
                </a:solidFill>
                <a:ea typeface="Comfortaa"/>
                <a:cs typeface="Comfortaa"/>
                <a:sym typeface="Comfortaa"/>
              </a:rPr>
              <a:t>South-East</a:t>
            </a:r>
            <a:r>
              <a:rPr lang="en-GB" sz="2400">
                <a:solidFill>
                  <a:schemeClr val="tx1"/>
                </a:solidFill>
                <a:ea typeface="Comfortaa"/>
                <a:cs typeface="Comfortaa"/>
                <a:sym typeface="Comfortaa"/>
              </a:rPr>
              <a:t> </a:t>
            </a:r>
            <a:r>
              <a:rPr lang="en-GB">
                <a:solidFill>
                  <a:schemeClr val="tx1"/>
                </a:solidFill>
                <a:ea typeface="Comfortaa"/>
                <a:cs typeface="Comfortaa"/>
                <a:sym typeface="Comfortaa"/>
              </a:rPr>
              <a:t>(Cemetry Junction)</a:t>
            </a:r>
            <a:endParaRPr lang="en-GB">
              <a:solidFill>
                <a:schemeClr val="tx1"/>
              </a:solidFill>
              <a:ea typeface="Comfortaa"/>
              <a:cs typeface="Comfortaa"/>
            </a:endParaRPr>
          </a:p>
          <a:p>
            <a:pPr marL="400050" indent="-285750">
              <a:buClr>
                <a:srgbClr val="FFFFFF"/>
              </a:buClr>
              <a:buSzPts val="1800"/>
              <a:buFont typeface="Wingdings" panose="05000000000000000000" pitchFamily="2" charset="2"/>
              <a:buChar char="ü"/>
            </a:pPr>
            <a:r>
              <a:rPr lang="en-GB" sz="2400">
                <a:solidFill>
                  <a:schemeClr val="tx1"/>
                </a:solidFill>
                <a:ea typeface="Comfortaa"/>
                <a:cs typeface="Comfortaa"/>
                <a:sym typeface="Comfortaa"/>
              </a:rPr>
              <a:t>Reading </a:t>
            </a:r>
            <a:r>
              <a:rPr lang="en-GB" sz="2400" b="1">
                <a:solidFill>
                  <a:schemeClr val="tx1"/>
                </a:solidFill>
                <a:ea typeface="Comfortaa"/>
                <a:cs typeface="Comfortaa"/>
              </a:rPr>
              <a:t>North</a:t>
            </a:r>
            <a:r>
              <a:rPr lang="en-GB" sz="2800" b="1">
                <a:solidFill>
                  <a:schemeClr val="tx1"/>
                </a:solidFill>
                <a:ea typeface="Comfortaa"/>
                <a:cs typeface="Comfortaa"/>
              </a:rPr>
              <a:t> </a:t>
            </a:r>
            <a:r>
              <a:rPr lang="en-GB">
                <a:solidFill>
                  <a:schemeClr val="tx1"/>
                </a:solidFill>
                <a:ea typeface="Comfortaa"/>
                <a:cs typeface="Comfortaa"/>
              </a:rPr>
              <a:t>(Upper Caversham)</a:t>
            </a:r>
          </a:p>
          <a:p>
            <a:pPr marL="400050" indent="-285750">
              <a:buClr>
                <a:srgbClr val="FFFFFF"/>
              </a:buClr>
              <a:buSzPts val="1800"/>
              <a:buFont typeface="Wingdings" panose="05000000000000000000" pitchFamily="2" charset="2"/>
              <a:buChar char="ü"/>
            </a:pPr>
            <a:r>
              <a:rPr lang="en-GB" sz="2400">
                <a:solidFill>
                  <a:schemeClr val="tx1"/>
                </a:solidFill>
                <a:ea typeface="Comfortaa"/>
                <a:cs typeface="Comfortaa"/>
              </a:rPr>
              <a:t>Reading</a:t>
            </a:r>
            <a:r>
              <a:rPr lang="en-GB" sz="2400" b="1">
                <a:solidFill>
                  <a:schemeClr val="tx1"/>
                </a:solidFill>
                <a:ea typeface="Comfortaa"/>
                <a:cs typeface="Comfortaa"/>
              </a:rPr>
              <a:t> North-East </a:t>
            </a:r>
            <a:r>
              <a:rPr lang="en-GB">
                <a:solidFill>
                  <a:schemeClr val="tx1"/>
                </a:solidFill>
                <a:ea typeface="Comfortaa"/>
                <a:cs typeface="Comfortaa"/>
              </a:rPr>
              <a:t>(Lower Caversham)</a:t>
            </a:r>
          </a:p>
          <a:p>
            <a:pPr marL="400050" indent="-285750">
              <a:buClr>
                <a:srgbClr val="FFFFFF"/>
              </a:buClr>
              <a:buSzPts val="1800"/>
              <a:buFont typeface="Wingdings" panose="05000000000000000000" pitchFamily="2" charset="2"/>
              <a:buChar char="ü"/>
            </a:pPr>
            <a:r>
              <a:rPr lang="en-GB" sz="2400">
                <a:solidFill>
                  <a:schemeClr val="tx1"/>
                </a:solidFill>
                <a:ea typeface="Comfortaa"/>
                <a:cs typeface="Comfortaa"/>
              </a:rPr>
              <a:t>Reading </a:t>
            </a:r>
            <a:r>
              <a:rPr lang="en-GB" sz="2400" b="1">
                <a:solidFill>
                  <a:schemeClr val="tx1"/>
                </a:solidFill>
                <a:ea typeface="Comfortaa"/>
                <a:cs typeface="Comfortaa"/>
              </a:rPr>
              <a:t>Central</a:t>
            </a:r>
            <a:r>
              <a:rPr lang="en-GB">
                <a:solidFill>
                  <a:schemeClr val="tx1"/>
                </a:solidFill>
                <a:ea typeface="Comfortaa"/>
                <a:cs typeface="Comfortaa"/>
              </a:rPr>
              <a:t> (No 91 Oxford Road Reading Buses)</a:t>
            </a:r>
          </a:p>
          <a:p>
            <a:pPr marL="114300">
              <a:buClr>
                <a:srgbClr val="FFFFFF"/>
              </a:buClr>
              <a:buSzPts val="1800"/>
            </a:pPr>
            <a:endParaRPr lang="en-GB" sz="1800" b="1">
              <a:solidFill>
                <a:schemeClr val="tx1"/>
              </a:solidFill>
              <a:latin typeface="Comfortaa"/>
              <a:ea typeface="Comfortaa"/>
              <a:cs typeface="Comfortaa"/>
            </a:endParaRPr>
          </a:p>
        </p:txBody>
      </p:sp>
      <p:pic>
        <p:nvPicPr>
          <p:cNvPr id="2050" name="Picture 2" descr="BUS PICTUR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657" y="862642"/>
            <a:ext cx="4572000" cy="3951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7" name="Shape 88"/>
          <p:cNvSpPr txBox="1">
            <a:spLocks/>
          </p:cNvSpPr>
          <p:nvPr/>
        </p:nvSpPr>
        <p:spPr>
          <a:xfrm>
            <a:off x="793861" y="509269"/>
            <a:ext cx="4344234" cy="12040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Oswald"/>
              <a:buNone/>
              <a:defRPr sz="4200" b="0" i="0" u="none" strike="noStrike" cap="none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Oswald"/>
              <a:buNone/>
              <a:defRPr sz="4200" b="0" i="0" u="none" strike="noStrike" cap="none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Oswald"/>
              <a:buNone/>
              <a:defRPr sz="4200" b="0" i="0" u="none" strike="noStrike" cap="none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Oswald"/>
              <a:buNone/>
              <a:defRPr sz="4200" b="0" i="0" u="none" strike="noStrike" cap="none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Oswald"/>
              <a:buNone/>
              <a:defRPr sz="4200" b="0" i="0" u="none" strike="noStrike" cap="none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Oswald"/>
              <a:buNone/>
              <a:defRPr sz="4200" b="0" i="0" u="none" strike="noStrike" cap="none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Oswald"/>
              <a:buNone/>
              <a:defRPr sz="4200" b="0" i="0" u="none" strike="noStrike" cap="none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Oswald"/>
              <a:buNone/>
              <a:defRPr sz="4200" b="0" i="0" u="none" strike="noStrike" cap="none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Oswald"/>
              <a:buNone/>
              <a:defRPr sz="4200" b="0" i="0" u="none" strike="noStrike" cap="none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9pPr>
          </a:lstStyle>
          <a:p>
            <a:r>
              <a:rPr lang="en-GB" sz="4000" b="1">
                <a:solidFill>
                  <a:srgbClr val="FFFFFF"/>
                </a:solidFill>
                <a:latin typeface="Calibri Light"/>
                <a:cs typeface="Calibri Light"/>
              </a:rPr>
              <a:t>School Buses</a:t>
            </a:r>
            <a:endParaRPr lang="en-GB" sz="4000">
              <a:solidFill>
                <a:srgbClr val="000000"/>
              </a:solidFill>
              <a:latin typeface="Calibri Light"/>
              <a:cs typeface="Calibri Light"/>
            </a:endParaRPr>
          </a:p>
          <a:p>
            <a:pPr algn="l"/>
            <a:endParaRPr lang="en-GB" sz="3200" b="1">
              <a:solidFill>
                <a:srgbClr val="00B0F0"/>
              </a:solidFill>
              <a:latin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91003CB-CE34-7A46-2E7A-B040943C1E05}"/>
              </a:ext>
            </a:extLst>
          </p:cNvPr>
          <p:cNvSpPr txBox="1"/>
          <p:nvPr/>
        </p:nvSpPr>
        <p:spPr>
          <a:xfrm>
            <a:off x="4747176" y="180318"/>
            <a:ext cx="4214729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>
                <a:solidFill>
                  <a:schemeClr val="tx1"/>
                </a:solidFill>
              </a:rPr>
              <a:t>Expression of interest opens tonight and closes on 15th April. </a:t>
            </a:r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45318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 txBox="1">
            <a:spLocks noGrp="1"/>
          </p:cNvSpPr>
          <p:nvPr>
            <p:ph type="body" idx="2"/>
          </p:nvPr>
        </p:nvSpPr>
        <p:spPr>
          <a:xfrm>
            <a:off x="4939500" y="931122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1601" y="-102475"/>
            <a:ext cx="4688018" cy="5349764"/>
          </a:xfrm>
          <a:prstGeom prst="rect">
            <a:avLst/>
          </a:prstGeom>
        </p:spPr>
      </p:pic>
      <p:sp>
        <p:nvSpPr>
          <p:cNvPr id="78" name="Shape 78"/>
          <p:cNvSpPr txBox="1">
            <a:spLocks noGrp="1"/>
          </p:cNvSpPr>
          <p:nvPr>
            <p:ph type="title"/>
          </p:nvPr>
        </p:nvSpPr>
        <p:spPr>
          <a:xfrm>
            <a:off x="-209650" y="172654"/>
            <a:ext cx="4045200" cy="1710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 </a:t>
            </a:r>
            <a:endParaRPr sz="3000" b="1">
              <a:solidFill>
                <a:srgbClr val="FF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80" name="Shape 80" descr="Image result for reading girls school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7067" y="110896"/>
            <a:ext cx="1633675" cy="1273126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Shape 83"/>
          <p:cNvSpPr txBox="1"/>
          <p:nvPr/>
        </p:nvSpPr>
        <p:spPr>
          <a:xfrm>
            <a:off x="265500" y="3902325"/>
            <a:ext cx="3790572" cy="3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1800" b="1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114300"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endParaRPr/>
          </a:p>
        </p:txBody>
      </p:sp>
      <p:sp>
        <p:nvSpPr>
          <p:cNvPr id="9" name="Shape 88"/>
          <p:cNvSpPr txBox="1">
            <a:spLocks/>
          </p:cNvSpPr>
          <p:nvPr/>
        </p:nvSpPr>
        <p:spPr>
          <a:xfrm>
            <a:off x="179275" y="1243887"/>
            <a:ext cx="4045200" cy="2974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Oswald"/>
              <a:buNone/>
              <a:defRPr sz="4200" b="0" i="0" u="none" strike="noStrike" cap="none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Oswald"/>
              <a:buNone/>
              <a:defRPr sz="4200" b="0" i="0" u="none" strike="noStrike" cap="none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Oswald"/>
              <a:buNone/>
              <a:defRPr sz="4200" b="0" i="0" u="none" strike="noStrike" cap="none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Oswald"/>
              <a:buNone/>
              <a:defRPr sz="4200" b="0" i="0" u="none" strike="noStrike" cap="none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Oswald"/>
              <a:buNone/>
              <a:defRPr sz="4200" b="0" i="0" u="none" strike="noStrike" cap="none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Oswald"/>
              <a:buNone/>
              <a:defRPr sz="4200" b="0" i="0" u="none" strike="noStrike" cap="none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Oswald"/>
              <a:buNone/>
              <a:defRPr sz="4200" b="0" i="0" u="none" strike="noStrike" cap="none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Oswald"/>
              <a:buNone/>
              <a:defRPr sz="4200" b="0" i="0" u="none" strike="noStrike" cap="none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Oswald"/>
              <a:buNone/>
              <a:defRPr sz="4200" b="0" i="0" u="none" strike="noStrike" cap="none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9pPr>
          </a:lstStyle>
          <a:p>
            <a:r>
              <a:rPr lang="en-GB" sz="4000" b="1">
                <a:solidFill>
                  <a:srgbClr val="00B0F0"/>
                </a:solidFill>
                <a:latin typeface="Arial"/>
                <a:ea typeface="Comfortaa"/>
                <a:cs typeface="Comfortaa"/>
                <a:sym typeface="Comfortaa"/>
              </a:rPr>
              <a:t>Come and see for yourself</a:t>
            </a:r>
          </a:p>
          <a:p>
            <a:endParaRPr lang="en-GB" sz="2400">
              <a:solidFill>
                <a:schemeClr val="tx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r>
              <a:rPr lang="en-GB" sz="2400">
                <a:solidFill>
                  <a:schemeClr val="tx1"/>
                </a:solidFill>
                <a:latin typeface="Arial"/>
                <a:ea typeface="Comfortaa"/>
                <a:cs typeface="Comfortaa"/>
                <a:sym typeface="Comfortaa"/>
              </a:rPr>
              <a:t>Open evenings are informative… everyday is evidence!</a:t>
            </a:r>
            <a:r>
              <a:rPr lang="en-GB" sz="2400">
                <a:solidFill>
                  <a:schemeClr val="tx1"/>
                </a:solidFill>
                <a:latin typeface="Comfortaa"/>
                <a:ea typeface="Comfortaa"/>
                <a:cs typeface="Comfortaa"/>
                <a:sym typeface="Comfortaa"/>
              </a:rPr>
              <a:t> </a:t>
            </a:r>
            <a:endParaRPr lang="en-GB" sz="2400">
              <a:solidFill>
                <a:schemeClr val="tx1"/>
              </a:solidFill>
              <a:latin typeface="Comfortaa"/>
              <a:ea typeface="Comfortaa"/>
              <a:cs typeface="Comfortaa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59660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DEFE9C3A3AD4A4CA300274E15CCCA3A" ma:contentTypeVersion="12" ma:contentTypeDescription="Create a new document." ma:contentTypeScope="" ma:versionID="517f4a2c693d2af970e1437542add293">
  <xsd:schema xmlns:xsd="http://www.w3.org/2001/XMLSchema" xmlns:xs="http://www.w3.org/2001/XMLSchema" xmlns:p="http://schemas.microsoft.com/office/2006/metadata/properties" xmlns:ns3="a3735912-f05b-41b8-95e7-038ac8644a35" xmlns:ns4="713827f9-1d96-4b78-afc0-884584ea3a90" targetNamespace="http://schemas.microsoft.com/office/2006/metadata/properties" ma:root="true" ma:fieldsID="879e3511e2574e02b3d736f9fc543939" ns3:_="" ns4:_="">
    <xsd:import namespace="a3735912-f05b-41b8-95e7-038ac8644a35"/>
    <xsd:import namespace="713827f9-1d96-4b78-afc0-884584ea3a90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3735912-f05b-41b8-95e7-038ac8644a3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3827f9-1d96-4b78-afc0-884584ea3a9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D996E7F-DE4E-45ED-AB6B-540BBB490E5B}">
  <ds:schemaRefs>
    <ds:schemaRef ds:uri="713827f9-1d96-4b78-afc0-884584ea3a90"/>
    <ds:schemaRef ds:uri="a3735912-f05b-41b8-95e7-038ac8644a3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D4B9EF16-297E-413E-94DB-47133DCF0EC2}">
  <ds:schemaRefs>
    <ds:schemaRef ds:uri="713827f9-1d96-4b78-afc0-884584ea3a90"/>
    <ds:schemaRef ds:uri="a3735912-f05b-41b8-95e7-038ac8644a35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541A51E0-8C12-4C2D-9784-83C2CD752B0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607</Words>
  <Application>Microsoft Office PowerPoint</Application>
  <PresentationFormat>On-screen Show (16:9)</PresentationFormat>
  <Paragraphs>101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4" baseType="lpstr">
      <vt:lpstr>Courier New</vt:lpstr>
      <vt:lpstr>arial</vt:lpstr>
      <vt:lpstr>Calibri Light</vt:lpstr>
      <vt:lpstr>Calibri</vt:lpstr>
      <vt:lpstr>Oswald</vt:lpstr>
      <vt:lpstr>Wingdings</vt:lpstr>
      <vt:lpstr>Comfortaa</vt:lpstr>
      <vt:lpstr>Source Sans Pro</vt:lpstr>
      <vt:lpstr>Corbel</vt:lpstr>
      <vt:lpstr>arial</vt:lpstr>
      <vt:lpstr>Office Theme</vt:lpstr>
      <vt:lpstr>PowerPoint Presentation</vt:lpstr>
      <vt:lpstr>Welcome from the Principal</vt:lpstr>
      <vt:lpstr>Our vision</vt:lpstr>
      <vt:lpstr>Our Values  Kindness and Respect Empowerment  Excellence </vt:lpstr>
      <vt:lpstr>PowerPoint Presentation</vt:lpstr>
      <vt:lpstr>Curriculum</vt:lpstr>
      <vt:lpstr>Curriculum</vt:lpstr>
      <vt:lpstr>Wider curriculum </vt:lpstr>
      <vt:lpstr>PowerPoint Presentation</vt:lpstr>
      <vt:lpstr>Student Support</vt:lpstr>
      <vt:lpstr>PowerPoint Presentation</vt:lpstr>
      <vt:lpstr>PowerPoint Presentation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 Gargan</dc:creator>
  <cp:lastModifiedBy>E. Short</cp:lastModifiedBy>
  <cp:revision>9</cp:revision>
  <cp:lastPrinted>2024-03-06T12:36:11Z</cp:lastPrinted>
  <dcterms:modified xsi:type="dcterms:W3CDTF">2025-03-21T13:05:26Z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0x0101006DEFE9C3A3AD4A4CA300274E15CCCA3A</vt:lpwstr>
  </property>
</Properties>
</file>